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6" r:id="rId2"/>
  </p:sldMasterIdLst>
  <p:notesMasterIdLst>
    <p:notesMasterId r:id="rId39"/>
  </p:notesMasterIdLst>
  <p:handoutMasterIdLst>
    <p:handoutMasterId r:id="rId40"/>
  </p:handoutMasterIdLst>
  <p:sldIdLst>
    <p:sldId id="703" r:id="rId3"/>
    <p:sldId id="738" r:id="rId4"/>
    <p:sldId id="752" r:id="rId5"/>
    <p:sldId id="715" r:id="rId6"/>
    <p:sldId id="721" r:id="rId7"/>
    <p:sldId id="732" r:id="rId8"/>
    <p:sldId id="731" r:id="rId9"/>
    <p:sldId id="325" r:id="rId10"/>
    <p:sldId id="755" r:id="rId11"/>
    <p:sldId id="276" r:id="rId12"/>
    <p:sldId id="279" r:id="rId13"/>
    <p:sldId id="280" r:id="rId14"/>
    <p:sldId id="718" r:id="rId15"/>
    <p:sldId id="734" r:id="rId16"/>
    <p:sldId id="736" r:id="rId17"/>
    <p:sldId id="720" r:id="rId18"/>
    <p:sldId id="717" r:id="rId19"/>
    <p:sldId id="713" r:id="rId20"/>
    <p:sldId id="749" r:id="rId21"/>
    <p:sldId id="745" r:id="rId22"/>
    <p:sldId id="754" r:id="rId23"/>
    <p:sldId id="259" r:id="rId24"/>
    <p:sldId id="744" r:id="rId25"/>
    <p:sldId id="743" r:id="rId26"/>
    <p:sldId id="706" r:id="rId27"/>
    <p:sldId id="742" r:id="rId28"/>
    <p:sldId id="712" r:id="rId29"/>
    <p:sldId id="730" r:id="rId30"/>
    <p:sldId id="729" r:id="rId31"/>
    <p:sldId id="257" r:id="rId32"/>
    <p:sldId id="258" r:id="rId33"/>
    <p:sldId id="260" r:id="rId34"/>
    <p:sldId id="725" r:id="rId35"/>
    <p:sldId id="727" r:id="rId36"/>
    <p:sldId id="753" r:id="rId37"/>
    <p:sldId id="714" r:id="rId38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0E9937-FD88-9741-03B0-0D6A44206C20}" name="Penny Wilkinson" initials="PW" userId="S::penny.wilkinson@ecitb.org.uk::2ba2ca1d-d6bb-4518-a2c8-8b499fe508c0" providerId="AD"/>
  <p188:author id="{60D1A23C-E8A4-14C4-C4CC-9411213BE48A}" name="David Nash" initials="DN" userId="S::david.nash@hotdesk.me::be8ed503-b404-4e91-ae35-b39472da74fe" providerId="AD"/>
  <p188:author id="{8C7359A8-9436-A428-55D7-F487AC02834A}" name="Andrew Hockey" initials="AH" userId="S::Andrew.hockey@ecitb.org.uk::59db2471-a401-40f3-92da-d55ccc07f9e7" providerId="AD"/>
  <p188:author id="{33C122B0-C3AC-C047-AD05-978F6F254F12}" name="Jenny Young" initials="JY" userId="S::Jenny.Young@ecitb.org.uk::50a14cf6-bc3a-43ea-b458-1a33f8f54d13" providerId="AD"/>
  <p188:author id="{4CBA93EB-A05A-22BA-7D9B-0CABB99A71CB}" name="Andy Brown" initials="AB" userId="S::Andy.Brown@ecitb.org.uk::09ed3fd8-9632-465a-a683-fa7a01cb5d3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Claydon" initials="CC" lastIdx="1" clrIdx="0">
    <p:extLst>
      <p:ext uri="{19B8F6BF-5375-455C-9EA6-DF929625EA0E}">
        <p15:presenceInfo xmlns:p15="http://schemas.microsoft.com/office/powerpoint/2012/main" userId="Chris Clay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8B"/>
    <a:srgbClr val="36B4E5"/>
    <a:srgbClr val="00A296"/>
    <a:srgbClr val="005F69"/>
    <a:srgbClr val="D51668"/>
    <a:srgbClr val="F8D000"/>
    <a:srgbClr val="85329A"/>
    <a:srgbClr val="000000"/>
    <a:srgbClr val="CBD2D4"/>
    <a:srgbClr val="B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63455" autoAdjust="0"/>
  </p:normalViewPr>
  <p:slideViewPr>
    <p:cSldViewPr snapToGrid="0">
      <p:cViewPr varScale="1">
        <p:scale>
          <a:sx n="70" d="100"/>
          <a:sy n="70" d="100"/>
        </p:scale>
        <p:origin x="139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96" y="-1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8/10/relationships/authors" Target="authors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S:\Shared%20Folders\Group\Finance%20and%20Administration\Finance\Budgets%20RESTRICTED\2024\2024.02%20Long%20Term%20Financial%20Plan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S:\Shared%20Folders\Group\Finance%20and%20Administration\Finance\Budgets%20RESTRICTED\2024\2024.02%20Long%20Term%20Financial%20Plannin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'Presentation Charts 1'!$B$5</c:f>
              <c:strCache>
                <c:ptCount val="1"/>
                <c:pt idx="0">
                  <c:v>Levy Income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'Presentation Charts 1'!$C$4:$G$4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'Presentation Charts 1'!$C$5:$G$5</c:f>
              <c:numCache>
                <c:formatCode>#,##0,;[Red]\(#,##0,\)</c:formatCode>
                <c:ptCount val="5"/>
                <c:pt idx="0">
                  <c:v>29724552.050000001</c:v>
                </c:pt>
                <c:pt idx="1">
                  <c:v>30145075.27</c:v>
                </c:pt>
                <c:pt idx="2">
                  <c:v>33034627.5816864</c:v>
                </c:pt>
                <c:pt idx="3">
                  <c:v>35355666.409136996</c:v>
                </c:pt>
                <c:pt idx="4">
                  <c:v>37746336.401411109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B-4BBF-88D3-C34867DE457F}"/>
            </c:ext>
          </c:extLst>
        </c:ser>
        <c:ser>
          <c:idx val="1"/>
          <c:order val="1"/>
          <c:tx>
            <c:strRef>
              <c:f>'Presentation Charts 1'!$B$6</c:f>
              <c:strCache>
                <c:ptCount val="1"/>
                <c:pt idx="0">
                  <c:v>Annual Deficit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'Presentation Charts 1'!$C$4:$G$4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'Presentation Charts 1'!$C$6:$G$6</c:f>
              <c:numCache>
                <c:formatCode>#,##0,;[Red]\(#,##0,\)</c:formatCode>
                <c:ptCount val="5"/>
                <c:pt idx="0">
                  <c:v>-137479.03173909546</c:v>
                </c:pt>
                <c:pt idx="1">
                  <c:v>-2219342.6837334069</c:v>
                </c:pt>
                <c:pt idx="2">
                  <c:v>-2261520.9961278066</c:v>
                </c:pt>
                <c:pt idx="3">
                  <c:v>-600117.42434163881</c:v>
                </c:pt>
                <c:pt idx="4">
                  <c:v>-167000.01029488561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B-4BBF-88D3-C34867DE4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310911"/>
        <c:axId val="2121588367"/>
      </c:barChart>
      <c:lineChart>
        <c:grouping val="standard"/>
        <c:varyColors val="0"/>
        <c:ser>
          <c:idx val="2"/>
          <c:order val="2"/>
          <c:tx>
            <c:strRef>
              <c:f>'Presentation Charts 1'!$B$7</c:f>
              <c:strCache>
                <c:ptCount val="1"/>
                <c:pt idx="0">
                  <c:v>Running balance of reserves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'Presentation Charts 1'!$C$4:$G$4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'Presentation Charts 1'!$C$7:$G$7</c:f>
              <c:numCache>
                <c:formatCode>#,##0,;[Red]\(#,##0,\)</c:formatCode>
                <c:ptCount val="5"/>
                <c:pt idx="0">
                  <c:v>11732299.913636396</c:v>
                </c:pt>
                <c:pt idx="1">
                  <c:v>9512957.2299029883</c:v>
                </c:pt>
                <c:pt idx="2">
                  <c:v>7251436.2337751817</c:v>
                </c:pt>
                <c:pt idx="3">
                  <c:v>6651318.8094335431</c:v>
                </c:pt>
                <c:pt idx="4">
                  <c:v>6484318.7991386577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C7B-4BBF-88D3-C34867DE4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296063"/>
        <c:axId val="2121586447"/>
      </c:lineChart>
      <c:catAx>
        <c:axId val="201331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121588367"/>
        <c:crosses val="autoZero"/>
        <c:auto val="1"/>
        <c:lblAlgn val="ctr"/>
        <c:lblOffset val="100"/>
        <c:noMultiLvlLbl val="0"/>
      </c:catAx>
      <c:valAx>
        <c:axId val="212158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GB" sz="1800">
                    <a:solidFill>
                      <a:srgbClr val="000000"/>
                    </a:solidFill>
                  </a:rPr>
                  <a:t>Annual Levy 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GB" sz="1800">
                    <a:solidFill>
                      <a:srgbClr val="000000"/>
                    </a:solidFill>
                  </a:rPr>
                  <a:t>Income &amp; Deficit</a:t>
                </a:r>
              </a:p>
            </c:rich>
          </c:tx>
          <c:layout>
            <c:manualLayout>
              <c:xMode val="edge"/>
              <c:yMode val="edge"/>
              <c:x val="1.567858892699657E-2"/>
              <c:y val="0.35119167395742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,,&quot;m&quot;;[Red]\(#,##0.0,,\)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013310911"/>
        <c:crosses val="autoZero"/>
        <c:crossBetween val="between"/>
      </c:valAx>
      <c:valAx>
        <c:axId val="2121586447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GB" sz="1800">
                    <a:solidFill>
                      <a:srgbClr val="000000"/>
                    </a:solidFill>
                  </a:rPr>
                  <a:t>Running Balance of Total Reserves</a:t>
                </a:r>
              </a:p>
            </c:rich>
          </c:tx>
          <c:layout>
            <c:manualLayout>
              <c:xMode val="edge"/>
              <c:yMode val="edge"/>
              <c:x val="0.82935815776580113"/>
              <c:y val="0.38822871099445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,,&quot;m&quot;;[Red]\(#,##0.0,,\)&quot;m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013296063"/>
        <c:crosses val="max"/>
        <c:crossBetween val="between"/>
      </c:valAx>
      <c:catAx>
        <c:axId val="2013296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586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5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'[2024.02 Long Term Financial Planning.xlsx]Presentation Charts 2'!$B$19</c:f>
              <c:strCache>
                <c:ptCount val="1"/>
                <c:pt idx="0">
                  <c:v>Total Charitable Spend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'[2024.02 Long Term Financial Planning.xlsx]Presentation Charts 2'!$C$57:$M$57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'[2024.02 Long Term Financial Planning.xlsx]Presentation Charts 2'!$C$13:$M$13</c:f>
              <c:numCache>
                <c:formatCode>0%</c:formatCode>
                <c:ptCount val="11"/>
                <c:pt idx="0">
                  <c:v>0.96239151398264222</c:v>
                </c:pt>
                <c:pt idx="1">
                  <c:v>1.1397030004790314</c:v>
                </c:pt>
                <c:pt idx="2">
                  <c:v>1.0518852045110252</c:v>
                </c:pt>
                <c:pt idx="3">
                  <c:v>0.91442657166504737</c:v>
                </c:pt>
                <c:pt idx="4">
                  <c:v>1.0737257690648179</c:v>
                </c:pt>
                <c:pt idx="5">
                  <c:v>1.010806800878526</c:v>
                </c:pt>
                <c:pt idx="6">
                  <c:v>0.92996078949284267</c:v>
                </c:pt>
                <c:pt idx="7">
                  <c:v>0.96001822795913261</c:v>
                </c:pt>
                <c:pt idx="8">
                  <c:v>0.9614511106649144</c:v>
                </c:pt>
                <c:pt idx="9">
                  <c:v>0.91606991591617992</c:v>
                </c:pt>
                <c:pt idx="10">
                  <c:v>0.91425201472071582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2E2-4B2A-8EDA-22F37299AC68}"/>
            </c:ext>
          </c:extLst>
        </c:ser>
        <c:ser>
          <c:idx val="4"/>
          <c:order val="1"/>
          <c:spPr>
            <a:ln w="57150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'[2024.02 Long Term Financial Planning.xlsx]Presentation Charts 2'!$C$57:$M$57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'[2024.02 Long Term Financial Planning.xlsx]Presentation Charts 2'!$C$17:$M$17</c:f>
              <c:numCache>
                <c:formatCode>0%</c:formatCode>
                <c:ptCount val="11"/>
                <c:pt idx="0">
                  <c:v>0.93961360688990125</c:v>
                </c:pt>
                <c:pt idx="1">
                  <c:v>0.99277097940164616</c:v>
                </c:pt>
                <c:pt idx="2">
                  <c:v>0.90325702743645853</c:v>
                </c:pt>
                <c:pt idx="3">
                  <c:v>0.7906365828205405</c:v>
                </c:pt>
                <c:pt idx="4">
                  <c:v>0.91515613432054843</c:v>
                </c:pt>
                <c:pt idx="5">
                  <c:v>0.84197711099474892</c:v>
                </c:pt>
                <c:pt idx="6">
                  <c:v>0.80359155754513989</c:v>
                </c:pt>
                <c:pt idx="7">
                  <c:v>0.7585584355260393</c:v>
                </c:pt>
                <c:pt idx="8">
                  <c:v>0.7556048661303979</c:v>
                </c:pt>
                <c:pt idx="9">
                  <c:v>0.75390665309501625</c:v>
                </c:pt>
                <c:pt idx="10">
                  <c:v>0.7592129201794432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2E2-4B2A-8EDA-22F37299A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3310911"/>
        <c:axId val="2121588367"/>
      </c:lineChart>
      <c:catAx>
        <c:axId val="201331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21588367"/>
        <c:crosses val="autoZero"/>
        <c:auto val="1"/>
        <c:lblAlgn val="ctr"/>
        <c:lblOffset val="100"/>
        <c:noMultiLvlLbl val="0"/>
      </c:catAx>
      <c:valAx>
        <c:axId val="2121588367"/>
        <c:scaling>
          <c:orientation val="minMax"/>
          <c:max val="1.150000000000000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1331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1343034884172926"/>
          <c:y val="0.89883135126563163"/>
          <c:w val="0.30969526028908267"/>
          <c:h val="8.3132996368017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0.63882</cdr:x>
      <cdr:y>0.90621</cdr:y>
    </cdr:from>
    <cdr:to>
      <cdr:x>0.78479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B75D4A3-F978-17FE-4DB6-4AA9A530E213}"/>
            </a:ext>
          </a:extLst>
        </cdr:cNvPr>
        <cdr:cNvSpPr txBox="1"/>
      </cdr:nvSpPr>
      <cdr:spPr>
        <a:xfrm xmlns:a="http://schemas.openxmlformats.org/drawingml/2006/main">
          <a:off x="7247426" y="3828725"/>
          <a:ext cx="165608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Grant Spend</a:t>
          </a:r>
        </a:p>
      </cdr:txBody>
    </cdr:sp>
  </cdr:relSizeAnchor>
  <cdr:relSizeAnchor xmlns:cdr="http://schemas.openxmlformats.org/drawingml/2006/chartDrawing">
    <cdr:from>
      <cdr:x>0.58329</cdr:x>
      <cdr:y>0.9461</cdr:y>
    </cdr:from>
    <cdr:to>
      <cdr:x>0.62986</cdr:x>
      <cdr:y>0.9461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9889ABD-AD94-62A2-886E-3397F383D5F4}"/>
            </a:ext>
          </a:extLst>
        </cdr:cNvPr>
        <cdr:cNvCxnSpPr/>
      </cdr:nvCxnSpPr>
      <cdr:spPr>
        <a:xfrm xmlns:a="http://schemas.openxmlformats.org/drawingml/2006/main">
          <a:off x="6617506" y="3997241"/>
          <a:ext cx="528320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3E714-247F-4B79-A0B9-303105DF2E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855A6-5379-4AD6-9C1E-E0F0577C8A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5E95B18-3758-4A08-B1E0-2BDF597F68E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79C85-598E-4B50-81DC-D43D46BF6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F637-D9A5-4ED0-9536-F45530279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A5E8E74-36A6-4661-B74F-0174A9FA4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1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848635F-D528-4DFF-AB18-FE631C4F77A0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E884835-F7F3-43EF-AF88-7BF1A5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8.emf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1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5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5263" y="1252538"/>
            <a:ext cx="3959225" cy="2227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C51E4-1C03-AFF4-13AB-3F348354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74" y="3939933"/>
            <a:ext cx="4883631" cy="1515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BD5C4-F828-F593-37ED-3D684CFED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14" y="5916049"/>
            <a:ext cx="5276122" cy="1790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1AC510-946C-71F0-48C6-83DFB41D68CE}"/>
              </a:ext>
            </a:extLst>
          </p:cNvPr>
          <p:cNvSpPr txBox="1"/>
          <p:nvPr/>
        </p:nvSpPr>
        <p:spPr>
          <a:xfrm>
            <a:off x="1947326" y="8372001"/>
            <a:ext cx="3448050" cy="733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200" b="0" dirty="0">
                <a:latin typeface="Verdana"/>
                <a:ea typeface="Verdana"/>
              </a:rPr>
              <a:t>Levy primarily reinvested into grants, in addition to the creation of an attraction and training provider support budget</a:t>
            </a:r>
            <a:endParaRPr lang="en-US" sz="1200" dirty="0">
              <a:latin typeface="Verdana"/>
              <a:ea typeface="Verdana"/>
            </a:endParaRPr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59172514-00B9-147A-78F1-2AB3C5F61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8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1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arenBoth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23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9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FC2E1-DF9E-406E-81DA-59520F5E0F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2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68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96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03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GB" sz="1800" b="0" i="0" u="none" dirty="0">
              <a:solidFill>
                <a:srgbClr val="D13438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8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dirty="0">
              <a:solidFill>
                <a:srgbClr val="D1343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86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800" b="0" i="0" u="non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18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53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61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60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7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69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8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11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9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9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7B31-3ACC-4AD3-9A70-19EA2FFC13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7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861" y="-2887"/>
            <a:ext cx="4211894" cy="6856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0" y="4121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2836"/>
            <a:ext cx="7296081" cy="673284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ECITB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876" y="6194808"/>
            <a:ext cx="1970617" cy="37465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 marL="744120" indent="0" algn="l">
              <a:buNone/>
              <a:defRPr/>
            </a:lvl5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000" y="3501439"/>
            <a:ext cx="6127750" cy="85725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Template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CC1DD-D520-AEF0-CF74-8C1F1303B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000" y="1485898"/>
            <a:ext cx="5667960" cy="45676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6" y="1485899"/>
            <a:ext cx="5510583" cy="45676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F5306-A003-40A3-B677-071F901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EEE71C-1701-4BC0-85A4-6E14F75AB4FD}"/>
              </a:ext>
            </a:extLst>
          </p:cNvPr>
          <p:cNvSpPr txBox="1">
            <a:spLocks/>
          </p:cNvSpPr>
          <p:nvPr userDrawn="1"/>
        </p:nvSpPr>
        <p:spPr>
          <a:xfrm>
            <a:off x="340023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lang="en-US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0C4245-11A1-4685-A112-49CD0BC27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76" y="1521451"/>
            <a:ext cx="5680713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76" y="2241423"/>
            <a:ext cx="5680713" cy="39900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2" y="1518972"/>
            <a:ext cx="5498095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2" y="2239262"/>
            <a:ext cx="5498095" cy="39900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1D75-ADC1-4AEE-A845-91E3E3BA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771146-98FE-4ABE-A844-D52D781964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03ABE-E6E2-4CB6-A40A-93070137B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FBC54-4526-4A4A-B10A-87F135A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545FFE-253E-4C58-B351-ACCBD8E83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CFCF1-66D3-4ACA-B827-93BA00898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F7ECC-0A82-4287-932A-9D054DC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2ECA7-0710-475D-B196-45AF0C46C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FA934-F13F-40E3-BFB7-CB076069F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55848" cy="126395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306" y="1097280"/>
            <a:ext cx="5597961" cy="47548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909823"/>
            <a:ext cx="5555849" cy="3942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1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7BBD0-33E1-4434-A255-C10AFB21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B68167-0BC0-4096-849E-6F55A73D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63C339-B6AC-4178-8949-111225688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61088" cy="91671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85994" y="1412111"/>
            <a:ext cx="5181274" cy="445833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875099"/>
            <a:ext cx="5561089" cy="39953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1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9054F-0849-4486-BC3E-0C482A4F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0B8343-D523-4653-9E1D-C697324F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6252-D409-321A-0471-65AFA6700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9A653-DC18-CFDC-A5C4-2791FC29A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6A10-B9B4-56F7-7DEB-BC2153DC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C4B4-475D-46DB-9D7D-CD4E66FE84DD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A4D3-3706-7E34-9604-B9FD45F0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32E09-FD6B-5390-9E2E-39A25A2E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DE06-DD2A-40E8-A5C2-F52FBD2F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7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78D7-6C3F-4EE5-AC36-1DA72FAC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B088A-4EC6-482D-A9E7-6590F38D5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ECITB.org.uk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EDBF-36D6-4A45-8F56-4A649C786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B88DEE-40FC-4501-ABFF-67C702E7E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3" y="1496292"/>
            <a:ext cx="11359520" cy="44057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6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861" y="-2887"/>
            <a:ext cx="4211894" cy="6856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0" y="4121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2836"/>
            <a:ext cx="7296081" cy="673284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ECITB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876" y="6194808"/>
            <a:ext cx="1970617" cy="374650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 marL="744120" indent="0" algn="l">
              <a:buNone/>
              <a:defRPr/>
            </a:lvl5pPr>
          </a:lstStyle>
          <a:p>
            <a:pPr lvl="0"/>
            <a:r>
              <a:rPr lang="en-GB" dirty="0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000" y="3501439"/>
            <a:ext cx="6127750" cy="85725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Template title</a:t>
            </a:r>
          </a:p>
        </p:txBody>
      </p:sp>
    </p:spTree>
    <p:extLst>
      <p:ext uri="{BB962C8B-B14F-4D97-AF65-F5344CB8AC3E}">
        <p14:creationId xmlns:p14="http://schemas.microsoft.com/office/powerpoint/2010/main" val="414849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" y="-14474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4001"/>
            <a:ext cx="7492777" cy="660532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ECITB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000" y="3502800"/>
            <a:ext cx="7334231" cy="138816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Template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0F8683E-1A11-49E8-81FE-EA23896A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000" y="6192000"/>
            <a:ext cx="169514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Month YYYY</a:t>
            </a:r>
          </a:p>
        </p:txBody>
      </p:sp>
    </p:spTree>
    <p:extLst>
      <p:ext uri="{BB962C8B-B14F-4D97-AF65-F5344CB8AC3E}">
        <p14:creationId xmlns:p14="http://schemas.microsoft.com/office/powerpoint/2010/main" val="307963003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" y="-14474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4001"/>
            <a:ext cx="7492777" cy="660532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ECITB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000" y="3502800"/>
            <a:ext cx="7334231" cy="138816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Template title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0F8683E-1A11-49E8-81FE-EA23896A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000" y="6192000"/>
            <a:ext cx="169514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Month YYYY</a:t>
            </a:r>
          </a:p>
        </p:txBody>
      </p:sp>
    </p:spTree>
    <p:extLst>
      <p:ext uri="{BB962C8B-B14F-4D97-AF65-F5344CB8AC3E}">
        <p14:creationId xmlns:p14="http://schemas.microsoft.com/office/powerpoint/2010/main" val="272297318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926482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rgbClr val="0A548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2D30AF-BDC3-41F3-B8FE-CCCD23B2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548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263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CE43CC-4110-48D0-9569-2378804E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340021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7470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78D7-6C3F-4EE5-AC36-1DA72FAC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B088A-4EC6-482D-A9E7-6590F38D5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EDBF-36D6-4A45-8F56-4A649C786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01C4E0-5CB5-B0E9-EA91-51B41CF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487078"/>
            <a:ext cx="1135578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1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EFD5-4C43-4097-A3AE-E1A0F2DB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solidFill>
                  <a:srgbClr val="253360"/>
                </a:solidFill>
              </a:rPr>
              <a:t>ECITB.org.uk</a:t>
            </a:r>
            <a:endParaRPr lang="en-US" dirty="0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16AA-3611-4574-9AC6-5A16B57A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0254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12AA-54DB-4952-A157-8FCE03D3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dirty="0">
                <a:solidFill>
                  <a:srgbClr val="253360"/>
                </a:solidFill>
              </a:rPr>
              <a:t>ECITB.org.uk</a:t>
            </a:r>
            <a:endParaRPr lang="en-US" dirty="0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2A75-0B59-46ED-AC0A-B85008A4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34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6851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68EBC-466D-46CD-8CA8-B10F236B7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dirty="0">
                <a:solidFill>
                  <a:srgbClr val="253360"/>
                </a:solidFill>
              </a:rPr>
              <a:t>ECITB.org.uk</a:t>
            </a:r>
            <a:endParaRPr lang="en-US" dirty="0">
              <a:solidFill>
                <a:srgbClr val="009FE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65CB7-AE55-41DA-B5D8-F214537B17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74B073-C91F-4988-8B39-C64B6C3F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74524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5708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4EBD-188F-47AE-A852-16433F640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dirty="0">
                <a:solidFill>
                  <a:srgbClr val="253360"/>
                </a:solidFill>
              </a:rPr>
              <a:t>ECITB.org.uk</a:t>
            </a:r>
            <a:endParaRPr lang="en-US" dirty="0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5A1BB-FDBA-4EC1-91B3-B17476B59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90B5D-CFE9-4711-89DA-AF0A4A31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25602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CC1DD-D520-AEF0-CF74-8C1F1303B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000" y="1485898"/>
            <a:ext cx="5667960" cy="45676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6" y="1485899"/>
            <a:ext cx="5510583" cy="45676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F5306-A003-40A3-B677-071F901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EEE71C-1701-4BC0-85A4-6E14F75AB4FD}"/>
              </a:ext>
            </a:extLst>
          </p:cNvPr>
          <p:cNvSpPr txBox="1">
            <a:spLocks/>
          </p:cNvSpPr>
          <p:nvPr userDrawn="1"/>
        </p:nvSpPr>
        <p:spPr>
          <a:xfrm>
            <a:off x="340023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505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0C4245-11A1-4685-A112-49CD0BC27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76" y="1521451"/>
            <a:ext cx="5680713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76" y="2241423"/>
            <a:ext cx="5680713" cy="39900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2" y="1518972"/>
            <a:ext cx="5498095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2" y="2239262"/>
            <a:ext cx="5498095" cy="39900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1D75-ADC1-4AEE-A845-91E3E3BA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771146-98FE-4ABE-A844-D52D781964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946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03ABE-E6E2-4CB6-A40A-93070137B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FBC54-4526-4A4A-B10A-87F135A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545FFE-253E-4C58-B351-ACCBD8E83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097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926482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rgbClr val="0A548B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2D30AF-BDC3-41F3-B8FE-CCCD23B2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548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348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CFCF1-66D3-4ACA-B827-93BA00898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F7ECC-0A82-4287-932A-9D054DC6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2ECA7-0710-475D-B196-45AF0C46C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9570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FA934-F13F-40E3-BFB7-CB076069F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55848" cy="126395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306" y="1097280"/>
            <a:ext cx="5597961" cy="47548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909823"/>
            <a:ext cx="5555849" cy="3942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1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7BBD0-33E1-4434-A255-C10AFB21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B68167-0BC0-4096-849E-6F55A73D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594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63C339-B6AC-4178-8949-111225688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61088" cy="91671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85994" y="1412111"/>
            <a:ext cx="5181274" cy="445833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875099"/>
            <a:ext cx="5561089" cy="39953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1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9054F-0849-4486-BC3E-0C482A4F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0B8343-D523-4653-9E1D-C697324F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0070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CE43CC-4110-48D0-9569-2378804E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340021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78D7-6C3F-4EE5-AC36-1DA72FAC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B088A-4EC6-482D-A9E7-6590F38D5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EDBF-36D6-4A45-8F56-4A649C786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01C4E0-5CB5-B0E9-EA91-51B41CF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487078"/>
            <a:ext cx="1135578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6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EFD5-4C43-4097-A3AE-E1A0F2DB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16AA-3611-4574-9AC6-5A16B57A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160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12AA-54DB-4952-A157-8FCE03D3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2A75-0B59-46ED-AC0A-B85008A4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288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6851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68EBC-466D-46CD-8CA8-B10F236B79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65CB7-AE55-41DA-B5D8-F214537B17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74B073-C91F-4988-8B39-C64B6C3F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5708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4EBD-188F-47AE-A852-16433F640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5A1BB-FDBA-4EC1-91B3-B17476B59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90B5D-CFE9-4711-89DA-AF0A4A31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953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487078"/>
            <a:ext cx="1135578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err="1"/>
              <a:t>ECITB.org.uk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567" y="6220800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699" r:id="rId3"/>
    <p:sldLayoutId id="2147483686" r:id="rId4"/>
    <p:sldLayoutId id="2147483703" r:id="rId5"/>
    <p:sldLayoutId id="2147483697" r:id="rId6"/>
    <p:sldLayoutId id="2147483698" r:id="rId7"/>
    <p:sldLayoutId id="2147483687" r:id="rId8"/>
    <p:sldLayoutId id="2147483696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704" r:id="rId16"/>
    <p:sldLayoutId id="214748370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A548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0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b="1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6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432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4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648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2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487078"/>
            <a:ext cx="1135578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 err="1"/>
              <a:t>ECITB.org.uk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567" y="6220800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A548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0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b="1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6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432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4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648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1200" kern="1200">
          <a:solidFill>
            <a:srgbClr val="54515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itb.org.uk/labour-forecasting-tool-overvie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itb.org.uk/career-motivations-in-engineering-constructio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itb.org.uk/wp-content/uploads/2024/02/ECITB-Customer-and-Stakeholder-Study-CSS-report-and-recommendations-2023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4CB2-B931-9A4A-CA2F-D7644FB9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0" y="3097388"/>
            <a:ext cx="7296081" cy="673284"/>
          </a:xfrm>
        </p:spPr>
        <p:txBody>
          <a:bodyPr/>
          <a:lstStyle/>
          <a:p>
            <a:r>
              <a:rPr lang="en-GB" dirty="0">
                <a:latin typeface="Verdana"/>
                <a:ea typeface="Verdana"/>
              </a:rPr>
              <a:t>ECITB National Forum</a:t>
            </a:r>
            <a:endParaRPr lang="en-GB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8682-31ED-A9FB-3C62-B948513E8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000" y="4175508"/>
            <a:ext cx="5992125" cy="374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latin typeface="Verdana"/>
                <a:ea typeface="Verdana"/>
              </a:rPr>
              <a:t>21 February 2024, held online via teams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064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FD776680-C9CC-75CE-4E46-C245B7048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171021"/>
              </p:ext>
            </p:extLst>
          </p:nvPr>
        </p:nvGraphicFramePr>
        <p:xfrm>
          <a:off x="94003" y="45254"/>
          <a:ext cx="11842809" cy="676749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97441">
                  <a:extLst>
                    <a:ext uri="{9D8B030D-6E8A-4147-A177-3AD203B41FA5}">
                      <a16:colId xmlns:a16="http://schemas.microsoft.com/office/drawing/2014/main" val="3381180625"/>
                    </a:ext>
                  </a:extLst>
                </a:gridCol>
                <a:gridCol w="2005992">
                  <a:extLst>
                    <a:ext uri="{9D8B030D-6E8A-4147-A177-3AD203B41FA5}">
                      <a16:colId xmlns:a16="http://schemas.microsoft.com/office/drawing/2014/main" val="2582380926"/>
                    </a:ext>
                  </a:extLst>
                </a:gridCol>
                <a:gridCol w="9039376">
                  <a:extLst>
                    <a:ext uri="{9D8B030D-6E8A-4147-A177-3AD203B41FA5}">
                      <a16:colId xmlns:a16="http://schemas.microsoft.com/office/drawing/2014/main" val="290195123"/>
                    </a:ext>
                  </a:extLst>
                </a:gridCol>
              </a:tblGrid>
              <a:tr h="401515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Strategy Pillar</a:t>
                      </a:r>
                      <a:endParaRPr lang="en-GB" sz="1200" b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 Year Business plan objective</a:t>
                      </a:r>
                      <a:endParaRPr lang="en-GB" sz="1200" b="0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Performance and achievements in 2023</a:t>
                      </a:r>
                      <a:endParaRPr lang="en-GB" sz="1200" b="0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9727"/>
                  </a:ext>
                </a:extLst>
              </a:tr>
              <a:tr h="142864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/>
                          <a:ea typeface="Verdana"/>
                        </a:rPr>
                        <a:t>Fund high-quality training, enabled by the levy, for a safe and competent workforce 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Invested £23.8m in training grants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Undertook 29 Establishment Reviews with 14 new establishments added to the register</a:t>
                      </a: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 and brought with an additional £952k of levy.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/>
                        <a:ea typeface="Verdana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Over 50,000 learners trained on ECITB approved products. 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944222"/>
                  </a:ext>
                </a:extLst>
              </a:tr>
              <a:tr h="11765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GB" sz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Verdana"/>
                          <a:ea typeface="Verdana"/>
                        </a:rPr>
                        <a:t>Produce impactful labour market intelligence to enable data driven decision making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Labour</a:t>
                      </a: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 Forecasting Tool and Careers Motivation Study</a:t>
                      </a:r>
                      <a:endParaRPr lang="en-GB" sz="11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Produced </a:t>
                      </a:r>
                      <a:r>
                        <a:rPr lang="en-US" sz="115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labour</a:t>
                      </a: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 demand analysis for Green Jobs Delivery Group and Migration Advisory Committee Shortage Occupation List review in collaboration with the Construction Leadership Council and ECIA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Produced tailored LMI incl. regional specific skills surveys which have been used to inform training grant decisions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45544"/>
                  </a:ext>
                </a:extLst>
              </a:tr>
              <a:tr h="9897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Bef>
                          <a:spcPts val="200"/>
                        </a:spcBef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US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Champion diversity and inclusion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Recruited dedicated resource to focus on inclusion and careers engagement and developed ED&amp;I action plan</a:t>
                      </a:r>
                    </a:p>
                    <a:p>
                      <a:pPr marL="285750" lvl="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Initiated pilot programme for returners in collaboration with STEM Returners and Global Underwater Hub</a:t>
                      </a:r>
                    </a:p>
                    <a:p>
                      <a:pPr marL="285750" lvl="0" indent="-2857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Mapped learner postcodes against social deprivation index to ascertain socio-economic status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13052"/>
                  </a:ext>
                </a:extLst>
              </a:tr>
              <a:tr h="14637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Bef>
                          <a:spcPts val="200"/>
                        </a:spcBef>
                        <a:buClr>
                          <a:srgbClr val="000000"/>
                        </a:buClr>
                        <a:buFont typeface="+mj-lt"/>
                        <a:buAutoNum type="arabicPeriod" startAt="4"/>
                      </a:pPr>
                      <a:r>
                        <a:rPr lang="en-US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Work in partnership with industry and government to influence change</a:t>
                      </a:r>
                      <a:endParaRPr lang="en-GB" sz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Leading contributor to the government's Green Jobs Delivery Groups for Power and Networks and CCUS, as well as the work of the Hydrogen Skills Alliance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Facilitation and implementation of the Client Charter for Connected Competence with 18 Clients signed up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Asset owner engagement in key regional locations and key sectors, including via a new client and contractor industry group in Teesside to collaborate on regional skills requirements</a:t>
                      </a: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6637"/>
                  </a:ext>
                </a:extLst>
              </a:tr>
              <a:tr h="13072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Bef>
                          <a:spcPts val="200"/>
                        </a:spcBef>
                        <a:buClr>
                          <a:srgbClr val="000000"/>
                        </a:buClr>
                        <a:buFont typeface="+mj-lt"/>
                        <a:buAutoNum type="arabicPeriod" startAt="5"/>
                      </a:pPr>
                      <a:r>
                        <a:rPr lang="en-GB" sz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Continuously improve how we work</a:t>
                      </a:r>
                      <a:endParaRPr lang="en-GB" sz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Ran Customer Satisfaction review in Q3 2023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Streamlined processes across regional operations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Project governance processes aligned to gov functional standards</a:t>
                      </a:r>
                      <a:endParaRPr lang="en-US" sz="115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6628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D68948-BA9E-457C-AF56-BCC3A2C6E985}"/>
              </a:ext>
            </a:extLst>
          </p:cNvPr>
          <p:cNvSpPr txBox="1"/>
          <p:nvPr/>
        </p:nvSpPr>
        <p:spPr>
          <a:xfrm rot="-5400000">
            <a:off x="-824024" y="328723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200">
                <a:solidFill>
                  <a:schemeClr val="tx2"/>
                </a:solidFill>
                <a:cs typeface="Arial"/>
              </a:rPr>
              <a:t>Foundations</a:t>
            </a:r>
            <a:endParaRPr lang="en-GB" sz="2800">
              <a:solidFill>
                <a:schemeClr val="tx2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253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B70AD445-CF1B-7C94-3838-C32ED56D6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884941"/>
              </p:ext>
            </p:extLst>
          </p:nvPr>
        </p:nvGraphicFramePr>
        <p:xfrm>
          <a:off x="133350" y="114670"/>
          <a:ext cx="11830050" cy="663866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53274">
                  <a:extLst>
                    <a:ext uri="{9D8B030D-6E8A-4147-A177-3AD203B41FA5}">
                      <a16:colId xmlns:a16="http://schemas.microsoft.com/office/drawing/2014/main" val="3381180625"/>
                    </a:ext>
                  </a:extLst>
                </a:gridCol>
                <a:gridCol w="2143015">
                  <a:extLst>
                    <a:ext uri="{9D8B030D-6E8A-4147-A177-3AD203B41FA5}">
                      <a16:colId xmlns:a16="http://schemas.microsoft.com/office/drawing/2014/main" val="2582380926"/>
                    </a:ext>
                  </a:extLst>
                </a:gridCol>
                <a:gridCol w="8933761">
                  <a:extLst>
                    <a:ext uri="{9D8B030D-6E8A-4147-A177-3AD203B41FA5}">
                      <a16:colId xmlns:a16="http://schemas.microsoft.com/office/drawing/2014/main" val="290195123"/>
                    </a:ext>
                  </a:extLst>
                </a:gridCol>
              </a:tblGrid>
              <a:tr h="42655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Strategy Pillar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3 Year Business plan objective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Performance and achievements in 2023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9727"/>
                  </a:ext>
                </a:extLst>
              </a:tr>
              <a:tr h="123905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27467" marR="27467" marT="0" marB="0" vert="vert27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Attract and develop the next generation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S</a:t>
                      </a:r>
                      <a:r>
                        <a:rPr lang="en-GB" sz="115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upported National Apprenticeship Week and National Graduate Week with webinar and s</a:t>
                      </a:r>
                      <a:r>
                        <a:rPr lang="en-GB" sz="1150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potlight editorial in </a:t>
                      </a:r>
                      <a:r>
                        <a:rPr lang="en-GB" sz="1150" kern="1200" noProof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CareerMag</a:t>
                      </a:r>
                      <a:r>
                        <a:rPr lang="en-GB" sz="1150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 (readership 200,000 nationally)</a:t>
                      </a:r>
                      <a:endParaRPr lang="en-GB" sz="1150" kern="1200" dirty="0" err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Dedicated attraction resource and careers strategy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Apprentice starts  = 934</a:t>
                      </a:r>
                      <a:endParaRPr lang="en-GB" sz="1150" dirty="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Verdana"/>
                        <a:ea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944222"/>
                  </a:ext>
                </a:extLst>
              </a:tr>
              <a:tr h="11476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Expand entry pathways into industry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3558C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GB" sz="1200" b="0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Scholars: 142 new starts in 2023. Total on programme =  301 (over 510 supported to date), attracting over £150k match funding towards training delivery and £40k of external funding support for learner bursary.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Delivered pre-employment training for over 100 unemployed people across HPC, Teesside, Pembrokeshire, East of England, Central Scotland leveraging in over £160k of external funding support. 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45544"/>
                  </a:ext>
                </a:extLst>
              </a:tr>
              <a:tr h="13729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Deliver industry-leading standards, qualifications and competence assurance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GB" sz="1150" kern="1200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200" kern="1200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New courses launched for RCC-M Nuclear welding and Supervisor training HSE Module 4</a:t>
                      </a:r>
                      <a:endParaRPr lang="en-GB" sz="12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Over 2500 workers supported through competence related programmes 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1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Set up the Connected Competence Client Signatory Forum with 18 client/operators setting the requirements for competence assurance in upstream sector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13052"/>
                  </a:ext>
                </a:extLst>
              </a:tr>
              <a:tr h="12743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Help employers retain and upskill a flexible and transferable workforce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19 apprentices supported with additional training to ensure currency of skills and retention whilst awaiting mobilisation (£100k) 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4 critical skills shortage re-skill programmes delivered to 28 learners 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/>
                        <a:ea typeface="Verdana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87 learners on Project Management and Project Control Bootcamp programmes leveraging in £340K 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Verdana"/>
                        <a:ea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6637"/>
                  </a:ext>
                </a:extLst>
              </a:tr>
              <a:tr h="11781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Broaden access to training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44 LXP employer academies rolled-out and 141 employers utilising the LXP in 2023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6149 Unique users across all Academies with 12,340 logins to the system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18,533 Courses accessed with 10,089 completed. £343,910 of value add generated across the Industry</a:t>
                      </a:r>
                      <a:endParaRPr lang="en-GB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26628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D59CF2-8A60-EDA4-DCB6-B4AFA5FD0F5E}"/>
              </a:ext>
            </a:extLst>
          </p:cNvPr>
          <p:cNvSpPr txBox="1"/>
          <p:nvPr/>
        </p:nvSpPr>
        <p:spPr>
          <a:xfrm rot="16200000">
            <a:off x="-1931582" y="3296092"/>
            <a:ext cx="48643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  <a:cs typeface="Arial"/>
              </a:rPr>
              <a:t>Growing a Skilled Workforce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7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12DE311-871A-4076-797C-D18404219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076882"/>
              </p:ext>
            </p:extLst>
          </p:nvPr>
        </p:nvGraphicFramePr>
        <p:xfrm>
          <a:off x="131861" y="123275"/>
          <a:ext cx="11928275" cy="63792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06302">
                  <a:extLst>
                    <a:ext uri="{9D8B030D-6E8A-4147-A177-3AD203B41FA5}">
                      <a16:colId xmlns:a16="http://schemas.microsoft.com/office/drawing/2014/main" val="3381180625"/>
                    </a:ext>
                  </a:extLst>
                </a:gridCol>
                <a:gridCol w="1949302">
                  <a:extLst>
                    <a:ext uri="{9D8B030D-6E8A-4147-A177-3AD203B41FA5}">
                      <a16:colId xmlns:a16="http://schemas.microsoft.com/office/drawing/2014/main" val="2582380926"/>
                    </a:ext>
                  </a:extLst>
                </a:gridCol>
                <a:gridCol w="9172671">
                  <a:extLst>
                    <a:ext uri="{9D8B030D-6E8A-4147-A177-3AD203B41FA5}">
                      <a16:colId xmlns:a16="http://schemas.microsoft.com/office/drawing/2014/main" val="290195123"/>
                    </a:ext>
                  </a:extLst>
                </a:gridCol>
              </a:tblGrid>
              <a:tr h="38606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Strategy Pillar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3 Year Business plan objective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  <a:latin typeface="Verdana"/>
                          <a:ea typeface="Verdana"/>
                        </a:rPr>
                        <a:t>Performance and achievements in 2023</a:t>
                      </a:r>
                      <a:endParaRPr lang="en-GB" sz="1200" b="0" dirty="0"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9727"/>
                  </a:ext>
                </a:extLst>
              </a:tr>
              <a:tr h="135122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50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GB" sz="1800" b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27467" marR="274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Prepare the workforce for net zero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6 Net Zero Podcasts delivered</a:t>
                      </a:r>
                      <a:endParaRPr lang="en-US" dirty="0"/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2 Energy Transition Leadership CPD modules completed, and accreditation achieved within the MSc Course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Heat mapping and routes to competence work completed for the Green Jobs Delivery Group Power and Networks and CCUS task and finish groups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Clean energy technology modules incorporated into new entrants</a:t>
                      </a:r>
                      <a:r>
                        <a:rPr lang="en-GB" sz="115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' programmes</a:t>
                      </a:r>
                      <a:endParaRPr lang="en-GB" sz="11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944222"/>
                  </a:ext>
                </a:extLst>
              </a:tr>
              <a:tr h="10570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Identify emerging industry trends and longer-term skills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Expanded links with Industrial Clusters partners and track 1 and 2 projects, including Humber Skills Plan, Hynet and Scottish Cluster to ascertain emerging skills needs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Engagement with Nuclear Skills Taskforce and NSSG to inform ECITB strategic planning for nuclear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Established a Policy &amp; Research Reference group to enhance industry input into ECITB research and policy engagement activities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45544"/>
                  </a:ext>
                </a:extLst>
              </a:tr>
              <a:tr h="11581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Bridge the digital skills gap to drive innovation and productivity 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Embedded Digital passport into Scholarship provision with 68 enrolments to date.</a:t>
                      </a:r>
                      <a:r>
                        <a:rPr lang="en-US" sz="1150" b="0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 ECITB Digital content including clean energies technology embedded in all ECITB new entrant pathways </a:t>
                      </a:r>
                      <a:endParaRPr lang="en-US" sz="115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3558C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US" sz="1150" b="0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</a:rPr>
                        <a:t>Developed, launched and piloted the ECITB Foundation Industrial Drone Operating standard, course and test. 2 providers currently licensed to deliver training. £70k external funding obtained to support development of advanced course and test in 2024</a:t>
                      </a:r>
                      <a:endParaRPr lang="en-US" sz="115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13052"/>
                  </a:ext>
                </a:extLst>
              </a:tr>
              <a:tr h="1103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Evolve the remit of the ECITB to respond to the changing industrial landscape</a:t>
                      </a:r>
                      <a:endParaRPr lang="en-GB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Preliminary research conducted into the ECITB scope to ascertain what changes if any should be explored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Arial"/>
                        </a:rPr>
                        <a:t>Engagement with large employers to shift value proposition away from return on levy to value-adding activities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6637"/>
                  </a:ext>
                </a:extLst>
              </a:tr>
              <a:tr h="13236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Export ECITB products and services to establish a global standard for safety and skills excellence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12 new licensed training providers in 2023 (63 in total), 33 new licenses (188 in total) and 56 new Approved Trainers (319 in total)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Training delivered in 33 countries to 11,661 delegates. Tracking above annual 10% growth target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Supporting Malaysian, Thai, Qatari and Tanzanian Governments' Regulatory Authorities endorsing ECITB products 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15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Launched e-MJI Knowledge Training and Testing (in English and Mandarin) and e-IHSP now available in Mandarin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406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10FF70-EA95-0757-344E-D95B27D821AF}"/>
              </a:ext>
            </a:extLst>
          </p:cNvPr>
          <p:cNvSpPr txBox="1"/>
          <p:nvPr/>
        </p:nvSpPr>
        <p:spPr>
          <a:xfrm rot="-5400000">
            <a:off x="-2073350" y="3358116"/>
            <a:ext cx="51656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  <a:cs typeface="Arial"/>
              </a:rPr>
              <a:t>Supporting  Industry in Transition</a:t>
            </a:r>
          </a:p>
        </p:txBody>
      </p:sp>
    </p:spTree>
    <p:extLst>
      <p:ext uri="{BB962C8B-B14F-4D97-AF65-F5344CB8AC3E}">
        <p14:creationId xmlns:p14="http://schemas.microsoft.com/office/powerpoint/2010/main" val="348423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F7609-4358-C851-5B95-463BFE87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did we plan to do during the strategy period?</a:t>
            </a:r>
          </a:p>
        </p:txBody>
      </p:sp>
      <p:pic>
        <p:nvPicPr>
          <p:cNvPr id="5" name="Picture 4" descr="A diagram of a business plan&#10;&#10;Description automatically generated">
            <a:extLst>
              <a:ext uri="{FF2B5EF4-FFF2-40B4-BE49-F238E27FC236}">
                <a16:creationId xmlns:a16="http://schemas.microsoft.com/office/drawing/2014/main" id="{5910D11C-44D6-D464-B94E-B3B2B948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01"/>
            <a:ext cx="12192000" cy="683079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4090C2D-3006-3AFA-1C5A-C7F685EF8B36}"/>
              </a:ext>
            </a:extLst>
          </p:cNvPr>
          <p:cNvSpPr txBox="1">
            <a:spLocks/>
          </p:cNvSpPr>
          <p:nvPr/>
        </p:nvSpPr>
        <p:spPr>
          <a:xfrm>
            <a:off x="138800" y="126608"/>
            <a:ext cx="10417440" cy="9760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200">
                <a:latin typeface="Verdana"/>
                <a:ea typeface="Verdana"/>
              </a:rPr>
              <a:t>What did we plan to do during the 23-25 strategy period?</a:t>
            </a:r>
          </a:p>
        </p:txBody>
      </p:sp>
    </p:spTree>
    <p:extLst>
      <p:ext uri="{BB962C8B-B14F-4D97-AF65-F5344CB8AC3E}">
        <p14:creationId xmlns:p14="http://schemas.microsoft.com/office/powerpoint/2010/main" val="356108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A8447CB-4571-4E0B-CEA2-2303958E4A96}"/>
              </a:ext>
            </a:extLst>
          </p:cNvPr>
          <p:cNvSpPr txBox="1">
            <a:spLocks/>
          </p:cNvSpPr>
          <p:nvPr/>
        </p:nvSpPr>
        <p:spPr>
          <a:xfrm>
            <a:off x="138800" y="126608"/>
            <a:ext cx="10417440" cy="9760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How has the plan changed?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34EB0-45EE-D038-8EEE-6D332E70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1" y="778966"/>
            <a:ext cx="2607540" cy="529538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DA4202A-71B6-59B0-D218-613EB2B3251E}"/>
              </a:ext>
            </a:extLst>
          </p:cNvPr>
          <p:cNvSpPr txBox="1">
            <a:spLocks/>
          </p:cNvSpPr>
          <p:nvPr/>
        </p:nvSpPr>
        <p:spPr>
          <a:xfrm>
            <a:off x="166140" y="2626978"/>
            <a:ext cx="1898447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Levy Income £92.9m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255A0AF-1CD2-85A9-39B1-3C38BA4EA22B}"/>
              </a:ext>
            </a:extLst>
          </p:cNvPr>
          <p:cNvSpPr txBox="1">
            <a:spLocks/>
          </p:cNvSpPr>
          <p:nvPr/>
        </p:nvSpPr>
        <p:spPr>
          <a:xfrm>
            <a:off x="-127107" y="5750610"/>
            <a:ext cx="2763520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Reserves £4.6m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02892-274E-5B3E-4430-2B9DAFB5D1E4}"/>
              </a:ext>
            </a:extLst>
          </p:cNvPr>
          <p:cNvSpPr/>
          <p:nvPr/>
        </p:nvSpPr>
        <p:spPr>
          <a:xfrm>
            <a:off x="2773681" y="837419"/>
            <a:ext cx="882662" cy="51393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3B1EE14-67C9-1B87-760B-EED4977763CF}"/>
              </a:ext>
            </a:extLst>
          </p:cNvPr>
          <p:cNvSpPr txBox="1">
            <a:spLocks/>
          </p:cNvSpPr>
          <p:nvPr/>
        </p:nvSpPr>
        <p:spPr>
          <a:xfrm>
            <a:off x="2684972" y="3351007"/>
            <a:ext cx="1060080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600"/>
              <a:t>£97.5m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E2FDA6-F882-F50F-2F01-0CB339EF5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512" y="781309"/>
            <a:ext cx="5556976" cy="513939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8CC645-01A1-C5BB-5FD5-5F7AB4F65DF6}"/>
              </a:ext>
            </a:extLst>
          </p:cNvPr>
          <p:cNvCxnSpPr/>
          <p:nvPr/>
        </p:nvCxnSpPr>
        <p:spPr>
          <a:xfrm>
            <a:off x="3793611" y="3351007"/>
            <a:ext cx="1361633" cy="0"/>
          </a:xfrm>
          <a:prstGeom prst="straightConnector1">
            <a:avLst/>
          </a:prstGeom>
          <a:ln w="444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5DB18FA0-7D6D-3EF4-71DE-230CB45E349D}"/>
              </a:ext>
            </a:extLst>
          </p:cNvPr>
          <p:cNvSpPr txBox="1">
            <a:spLocks/>
          </p:cNvSpPr>
          <p:nvPr/>
        </p:nvSpPr>
        <p:spPr>
          <a:xfrm>
            <a:off x="5070819" y="1362905"/>
            <a:ext cx="1594141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Direct Grant</a:t>
            </a:r>
          </a:p>
          <a:p>
            <a:pPr algn="ctr"/>
            <a:r>
              <a:rPr lang="en-GB" sz="1800">
                <a:solidFill>
                  <a:schemeClr val="bg1"/>
                </a:solidFill>
              </a:rPr>
              <a:t>£70.6m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47C3983-6BBC-C79E-927E-CE6AB7886409}"/>
              </a:ext>
            </a:extLst>
          </p:cNvPr>
          <p:cNvSpPr txBox="1">
            <a:spLocks/>
          </p:cNvSpPr>
          <p:nvPr/>
        </p:nvSpPr>
        <p:spPr>
          <a:xfrm>
            <a:off x="5273105" y="3115025"/>
            <a:ext cx="1189568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600"/>
              <a:t>Support to Industry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7B55996-94A6-01F0-EF8D-2C1634BB166D}"/>
              </a:ext>
            </a:extLst>
          </p:cNvPr>
          <p:cNvSpPr txBox="1">
            <a:spLocks/>
          </p:cNvSpPr>
          <p:nvPr/>
        </p:nvSpPr>
        <p:spPr>
          <a:xfrm>
            <a:off x="5103891" y="3891051"/>
            <a:ext cx="1594141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£19.4m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D60FB29-3972-66C3-6537-90BE83A76DF5}"/>
              </a:ext>
            </a:extLst>
          </p:cNvPr>
          <p:cNvSpPr txBox="1">
            <a:spLocks/>
          </p:cNvSpPr>
          <p:nvPr/>
        </p:nvSpPr>
        <p:spPr>
          <a:xfrm>
            <a:off x="5279756" y="5007048"/>
            <a:ext cx="1189568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600"/>
              <a:t>Running Costs </a:t>
            </a:r>
          </a:p>
          <a:p>
            <a:pPr algn="ctr"/>
            <a:r>
              <a:rPr lang="en-GB" sz="1600"/>
              <a:t>£7.4m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A4FBEA80-D797-551C-FC0B-76C66346F5B3}"/>
              </a:ext>
            </a:extLst>
          </p:cNvPr>
          <p:cNvSpPr txBox="1">
            <a:spLocks/>
          </p:cNvSpPr>
          <p:nvPr/>
        </p:nvSpPr>
        <p:spPr>
          <a:xfrm>
            <a:off x="9443968" y="874858"/>
            <a:ext cx="1594141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New Entrants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CF0625F-5AD9-FB02-5E5F-08D903E9C138}"/>
              </a:ext>
            </a:extLst>
          </p:cNvPr>
          <p:cNvSpPr txBox="1">
            <a:spLocks/>
          </p:cNvSpPr>
          <p:nvPr/>
        </p:nvSpPr>
        <p:spPr>
          <a:xfrm>
            <a:off x="9477040" y="1944501"/>
            <a:ext cx="1594141" cy="97609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Other Grant Spend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53C15B5-0EF9-559B-FB8F-DA4AA1F1A56F}"/>
              </a:ext>
            </a:extLst>
          </p:cNvPr>
          <p:cNvSpPr txBox="1">
            <a:spLocks/>
          </p:cNvSpPr>
          <p:nvPr/>
        </p:nvSpPr>
        <p:spPr>
          <a:xfrm>
            <a:off x="10836291" y="2920595"/>
            <a:ext cx="1189568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Standards &amp; Quals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0A56A800-6343-5744-C499-82ACDE24228C}"/>
              </a:ext>
            </a:extLst>
          </p:cNvPr>
          <p:cNvSpPr txBox="1">
            <a:spLocks/>
          </p:cNvSpPr>
          <p:nvPr/>
        </p:nvSpPr>
        <p:spPr>
          <a:xfrm>
            <a:off x="10862244" y="3291788"/>
            <a:ext cx="1189568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Research &amp; Evaluation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6D517A-5D62-59E9-45E8-562A617A3005}"/>
              </a:ext>
            </a:extLst>
          </p:cNvPr>
          <p:cNvSpPr txBox="1">
            <a:spLocks/>
          </p:cNvSpPr>
          <p:nvPr/>
        </p:nvSpPr>
        <p:spPr>
          <a:xfrm>
            <a:off x="10875000" y="3638961"/>
            <a:ext cx="1189568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Provider Support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3825FF33-8BD7-B392-C9C2-978D75C53A59}"/>
              </a:ext>
            </a:extLst>
          </p:cNvPr>
          <p:cNvSpPr txBox="1">
            <a:spLocks/>
          </p:cNvSpPr>
          <p:nvPr/>
        </p:nvSpPr>
        <p:spPr>
          <a:xfrm>
            <a:off x="10875000" y="3999602"/>
            <a:ext cx="1189568" cy="56223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Training Grant Support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A06040A-48B7-C85B-BABD-B000FD944141}"/>
              </a:ext>
            </a:extLst>
          </p:cNvPr>
          <p:cNvSpPr txBox="1">
            <a:spLocks/>
          </p:cNvSpPr>
          <p:nvPr/>
        </p:nvSpPr>
        <p:spPr>
          <a:xfrm>
            <a:off x="10836290" y="4561840"/>
            <a:ext cx="1355709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Grant &amp; Exam </a:t>
            </a:r>
            <a:r>
              <a:rPr lang="en-GB" sz="1200" err="1"/>
              <a:t>Mgmnt</a:t>
            </a:r>
            <a:r>
              <a:rPr lang="en-GB" sz="1200"/>
              <a:t> system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A2284356-E17B-BD46-66D2-C164E31532C5}"/>
              </a:ext>
            </a:extLst>
          </p:cNvPr>
          <p:cNvSpPr txBox="1">
            <a:spLocks/>
          </p:cNvSpPr>
          <p:nvPr/>
        </p:nvSpPr>
        <p:spPr>
          <a:xfrm>
            <a:off x="10836289" y="4893086"/>
            <a:ext cx="1355709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Online Learning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0B25DED8-8087-3F13-5849-4341CDB05D57}"/>
              </a:ext>
            </a:extLst>
          </p:cNvPr>
          <p:cNvSpPr txBox="1">
            <a:spLocks/>
          </p:cNvSpPr>
          <p:nvPr/>
        </p:nvSpPr>
        <p:spPr>
          <a:xfrm>
            <a:off x="10791929" y="5309204"/>
            <a:ext cx="1355709" cy="4304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200"/>
              <a:t>Careers</a:t>
            </a:r>
          </a:p>
        </p:txBody>
      </p:sp>
    </p:spTree>
    <p:extLst>
      <p:ext uri="{BB962C8B-B14F-4D97-AF65-F5344CB8AC3E}">
        <p14:creationId xmlns:p14="http://schemas.microsoft.com/office/powerpoint/2010/main" val="307681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6AC-320D-ED2D-27B4-8E7BDA8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1" y="242422"/>
            <a:ext cx="10844160" cy="976094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</a:rPr>
              <a:t>Reserves 2024-26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D3D55F-B661-E31C-614A-96A2481D3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16059"/>
              </p:ext>
            </p:extLst>
          </p:nvPr>
        </p:nvGraphicFramePr>
        <p:xfrm>
          <a:off x="0" y="1163411"/>
          <a:ext cx="12084424" cy="496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49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C8657-4095-E14A-2F79-83EFDF05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1" y="189870"/>
            <a:ext cx="10793360" cy="976094"/>
          </a:xfrm>
        </p:spPr>
        <p:txBody>
          <a:bodyPr>
            <a:normAutofit/>
          </a:bodyPr>
          <a:lstStyle/>
          <a:p>
            <a:r>
              <a:rPr lang="en-GB" dirty="0"/>
              <a:t>Grant vs Charitable Spend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003F29-7AA0-4B13-8A93-815272E5C94A}"/>
              </a:ext>
            </a:extLst>
          </p:cNvPr>
          <p:cNvGraphicFramePr>
            <a:graphicFrameLocks/>
          </p:cNvGraphicFramePr>
          <p:nvPr/>
        </p:nvGraphicFramePr>
        <p:xfrm>
          <a:off x="331934" y="1692359"/>
          <a:ext cx="11345059" cy="422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219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46537-A6C1-EEDF-B71C-7100C92B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Priorities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803F-6BC7-5017-7E97-081815A9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B240A9-15ED-8EB7-5BCD-54CEE71A2A75}"/>
              </a:ext>
            </a:extLst>
          </p:cNvPr>
          <p:cNvGrpSpPr/>
          <p:nvPr/>
        </p:nvGrpSpPr>
        <p:grpSpPr>
          <a:xfrm>
            <a:off x="1864632" y="1949222"/>
            <a:ext cx="3513482" cy="947572"/>
            <a:chOff x="541685" y="1455399"/>
            <a:chExt cx="3513482" cy="12513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19981A-6040-4FA6-C1BC-FE9033377168}"/>
                </a:ext>
              </a:extLst>
            </p:cNvPr>
            <p:cNvSpPr txBox="1"/>
            <p:nvPr/>
          </p:nvSpPr>
          <p:spPr>
            <a:xfrm>
              <a:off x="936762" y="1455399"/>
              <a:ext cx="2723323" cy="480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FOUNDATIONS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58D3F3-1EC0-FC3C-DD3A-AF26BDBE1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224" y="2117816"/>
              <a:ext cx="3328401" cy="68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6FB1A3-653B-A22E-4705-E6EBC76E8EFE}"/>
                </a:ext>
              </a:extLst>
            </p:cNvPr>
            <p:cNvSpPr txBox="1"/>
            <p:nvPr/>
          </p:nvSpPr>
          <p:spPr>
            <a:xfrm>
              <a:off x="541685" y="2292274"/>
              <a:ext cx="3513482" cy="414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55072-CE8C-8DB2-1647-CD6523EA51AB}"/>
              </a:ext>
            </a:extLst>
          </p:cNvPr>
          <p:cNvSpPr/>
          <p:nvPr/>
        </p:nvSpPr>
        <p:spPr>
          <a:xfrm>
            <a:off x="1319726" y="1438682"/>
            <a:ext cx="2263806" cy="95496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Foundations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F8802A-072F-0D0A-5AD3-A6D0199E5E84}"/>
              </a:ext>
            </a:extLst>
          </p:cNvPr>
          <p:cNvSpPr/>
          <p:nvPr/>
        </p:nvSpPr>
        <p:spPr>
          <a:xfrm>
            <a:off x="4734555" y="1420146"/>
            <a:ext cx="2263806" cy="9549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Growing a Skilled Workforce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399F4-CFBC-7848-3617-E47C4CC9B13E}"/>
              </a:ext>
            </a:extLst>
          </p:cNvPr>
          <p:cNvSpPr/>
          <p:nvPr/>
        </p:nvSpPr>
        <p:spPr>
          <a:xfrm>
            <a:off x="8149384" y="1385006"/>
            <a:ext cx="2263806" cy="9549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Supporting Industry in Transition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59170-6B33-1552-ED14-7F01A65A482B}"/>
              </a:ext>
            </a:extLst>
          </p:cNvPr>
          <p:cNvSpPr txBox="1"/>
          <p:nvPr/>
        </p:nvSpPr>
        <p:spPr>
          <a:xfrm>
            <a:off x="1215246" y="2582927"/>
            <a:ext cx="247276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Workforce census</a:t>
            </a:r>
          </a:p>
          <a:p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ED&amp;I action plan</a:t>
            </a:r>
          </a:p>
          <a:p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 on Customer Satisfaction review findings and deliver 2024 survey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Deliver the Infrastructure Renewal Project (upgrade and enhance ECITB grant and provider management software).</a:t>
            </a:r>
          </a:p>
          <a:p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Embed project governance reforms (GIAA recommendations + Equality Impact Assessment)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5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2AACD-FAB3-D269-598B-FAD476E97C90}"/>
              </a:ext>
            </a:extLst>
          </p:cNvPr>
          <p:cNvSpPr txBox="1"/>
          <p:nvPr/>
        </p:nvSpPr>
        <p:spPr>
          <a:xfrm>
            <a:off x="4535415" y="2512749"/>
            <a:ext cx="2462946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n-GB" sz="5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 to roll out ECITB-led new entrant programmes in key trades/disciplines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 to support apprenticeships and graduates ensuring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VfM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employers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new careers materials and deliver STEM Returners pilot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Embed Connected Competence in oil and gas and roll out to other sectors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Scope out options to address tutor/trainer/assessor 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BEE19-F57E-7F65-1CAD-7DCE859604FB}"/>
              </a:ext>
            </a:extLst>
          </p:cNvPr>
          <p:cNvSpPr txBox="1"/>
          <p:nvPr/>
        </p:nvSpPr>
        <p:spPr>
          <a:xfrm>
            <a:off x="8149384" y="2582927"/>
            <a:ext cx="2462946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Roll out regional skills hub model (Humber investment announced Jan 2024 + capacity building projects in other regions)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 skills planning for major projects, including Sizewell C and industrial clusters</a:t>
            </a:r>
          </a:p>
          <a:p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 to fund and support NZ-related training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Grow commercial contribution at a rate that outpaces inflation</a:t>
            </a:r>
          </a:p>
          <a:p>
            <a:endParaRPr lang="en-GB" sz="11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1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271582FE-091E-67F5-D13F-DDBA4C81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03153B-E561-6D26-24AC-AE26D066C075}"/>
              </a:ext>
            </a:extLst>
          </p:cNvPr>
          <p:cNvSpPr txBox="1">
            <a:spLocks/>
          </p:cNvSpPr>
          <p:nvPr/>
        </p:nvSpPr>
        <p:spPr>
          <a:xfrm>
            <a:off x="342876" y="3092358"/>
            <a:ext cx="7296081" cy="9144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600" dirty="0">
                <a:latin typeface="Arial"/>
                <a:cs typeface="Arial"/>
              </a:rPr>
              <a:t>Labour Forecasting Tool</a:t>
            </a:r>
            <a:endParaRPr lang="en-GB" sz="6600" dirty="0"/>
          </a:p>
          <a:p>
            <a:endParaRPr lang="en-GB" sz="4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FCF1E-0FFA-B0E5-94EA-DE46E263A97C}"/>
              </a:ext>
            </a:extLst>
          </p:cNvPr>
          <p:cNvSpPr txBox="1"/>
          <p:nvPr/>
        </p:nvSpPr>
        <p:spPr>
          <a:xfrm>
            <a:off x="342876" y="4006781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Jenny Young, Deputy Director, Strategy and Policy</a:t>
            </a:r>
          </a:p>
        </p:txBody>
      </p:sp>
    </p:spTree>
    <p:extLst>
      <p:ext uri="{BB962C8B-B14F-4D97-AF65-F5344CB8AC3E}">
        <p14:creationId xmlns:p14="http://schemas.microsoft.com/office/powerpoint/2010/main" val="392269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68DAA-84B6-9EE7-4FEE-CF9E9AB8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487078"/>
            <a:ext cx="11668030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>
                <a:latin typeface="Verdana"/>
                <a:ea typeface="Verdana"/>
                <a:hlinkClick r:id="rId3"/>
              </a:rPr>
              <a:t>Labour Forecasting Tool (LFT)</a:t>
            </a:r>
            <a:r>
              <a:rPr lang="en-GB" b="1" dirty="0">
                <a:latin typeface="Verdana"/>
                <a:ea typeface="Verdana"/>
              </a:rPr>
              <a:t> </a:t>
            </a:r>
            <a:r>
              <a:rPr lang="en-GB" dirty="0">
                <a:latin typeface="Verdana"/>
                <a:ea typeface="Verdana"/>
              </a:rPr>
              <a:t>was developed and launched in 2023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latin typeface="Verdana"/>
                <a:ea typeface="Verdana"/>
              </a:rPr>
              <a:t>Responds to issue that engineering construction cannot easily be isolated in national ONS datasets</a:t>
            </a:r>
            <a:endParaRPr lang="en-GB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latin typeface="Verdana"/>
                <a:ea typeface="Verdana"/>
              </a:rPr>
              <a:t>Data is drawn from ECITB and industry sources</a:t>
            </a:r>
            <a:endParaRPr lang="en-GB" dirty="0"/>
          </a:p>
          <a:p>
            <a:pPr marL="774700" lvl="3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0" dirty="0">
                <a:latin typeface="Verdana"/>
                <a:ea typeface="Verdana"/>
              </a:rPr>
              <a:t>ECITB workforce census (2021)</a:t>
            </a:r>
          </a:p>
          <a:p>
            <a:pPr marL="774700" lvl="3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0" dirty="0">
                <a:latin typeface="Verdana"/>
                <a:ea typeface="Verdana"/>
              </a:rPr>
              <a:t>Infrastructure project data (public)</a:t>
            </a:r>
          </a:p>
          <a:p>
            <a:pPr marL="774700" lvl="3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0" dirty="0">
                <a:latin typeface="Verdana"/>
                <a:ea typeface="Verdana"/>
              </a:rPr>
              <a:t>Industry-shared demand information</a:t>
            </a:r>
            <a:endParaRPr lang="en-GB" sz="20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B879C-9C31-1964-4968-750D78DD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D0417-610B-F889-ACBD-8A943E020F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2700" y="6221413"/>
            <a:ext cx="7493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A person wearing a mask and welding mask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BD733E9-E66A-622D-9675-641CAEFA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956" y="3826295"/>
            <a:ext cx="4666044" cy="26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79E42E-9DCC-BE75-FD7D-34BD5E8D1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Welcome and introduction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 – Andrew Hockey, Chief Executive Officer (5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Strategy and business plan update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– Andy Brown, Chief Operating Officer (30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Labour Forecasting Tool and Careers Motivations study –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Jenny Young, Deputy Director of Strategy and Policy (30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Customer Satisfaction Survey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– David Nash, Director of Strategy and Policy (20 mins)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Summary and close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Calibri"/>
              </a:rPr>
              <a:t>– Andrew Hockey (5 mins)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EC447-1CFC-1C0E-E68E-3CB55EA1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/>
                <a:ea typeface="Verdana"/>
              </a:rPr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62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D4842E-6E6D-B448-E684-E0114E87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/>
                <a:ea typeface="Verdana"/>
              </a:rPr>
              <a:t>Tool visuals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A35B-2932-3C07-E5FB-A3D8A1D5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6042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E595DC9-8E07-CBA1-3EBE-0A50FFBE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8" y="1634475"/>
            <a:ext cx="5909716" cy="3351708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40833CFC-5B07-AD18-0197-1F43559B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64" y="1636269"/>
            <a:ext cx="5959683" cy="3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99DE81-F027-5B07-D1A4-B0FA651FDCDA}"/>
              </a:ext>
            </a:extLst>
          </p:cNvPr>
          <p:cNvSpPr/>
          <p:nvPr/>
        </p:nvSpPr>
        <p:spPr>
          <a:xfrm>
            <a:off x="204716" y="5895833"/>
            <a:ext cx="11717181" cy="75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A8B9F-6287-90E0-9B46-C8020FC4EA50}"/>
              </a:ext>
            </a:extLst>
          </p:cNvPr>
          <p:cNvSpPr/>
          <p:nvPr/>
        </p:nvSpPr>
        <p:spPr>
          <a:xfrm>
            <a:off x="0" y="5353533"/>
            <a:ext cx="12192000" cy="1504468"/>
          </a:xfrm>
          <a:prstGeom prst="rect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450A9-097B-4461-B268-0CC0D63F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Widening skills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16EA-6EFF-54E6-B6D1-74AB9A1E1372}"/>
              </a:ext>
            </a:extLst>
          </p:cNvPr>
          <p:cNvSpPr txBox="1"/>
          <p:nvPr/>
        </p:nvSpPr>
        <p:spPr>
          <a:xfrm>
            <a:off x="0" y="1344472"/>
            <a:ext cx="36609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Demand could peak 2028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28% increase 2023 to 2028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Offshore wind &amp; nuclear major drivers, demand for each could outstrip demand for O&amp;G by 2030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Demand for H2 &amp; CCS nearly 10% of ECI workforce before 2030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Graphic 15" descr="Electrician female outline">
            <a:extLst>
              <a:ext uri="{FF2B5EF4-FFF2-40B4-BE49-F238E27FC236}">
                <a16:creationId xmlns:a16="http://schemas.microsoft.com/office/drawing/2014/main" id="{83ADDCBC-4736-8928-C5C7-5FD7B6CAC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53" y="5733467"/>
            <a:ext cx="1004754" cy="10047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561CD2-7A70-D9A5-B9B8-458670BCD33F}"/>
              </a:ext>
            </a:extLst>
          </p:cNvPr>
          <p:cNvSpPr txBox="1"/>
          <p:nvPr/>
        </p:nvSpPr>
        <p:spPr>
          <a:xfrm>
            <a:off x="50621" y="5327861"/>
            <a:ext cx="54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2030: Occupations in high demand…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1F9BD-C9C4-74F7-3A2E-588DD3B998B0}"/>
              </a:ext>
            </a:extLst>
          </p:cNvPr>
          <p:cNvSpPr txBox="1"/>
          <p:nvPr/>
        </p:nvSpPr>
        <p:spPr>
          <a:xfrm>
            <a:off x="1089367" y="5723130"/>
            <a:ext cx="158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Mechanical &amp; electrical engineers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0214F5-108B-6857-EA05-94FBC8892E0C}"/>
              </a:ext>
            </a:extLst>
          </p:cNvPr>
          <p:cNvSpPr txBox="1"/>
          <p:nvPr/>
        </p:nvSpPr>
        <p:spPr>
          <a:xfrm>
            <a:off x="2786997" y="5723130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Scaffolders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BEA46-9B74-F554-A8AF-B932B8776468}"/>
              </a:ext>
            </a:extLst>
          </p:cNvPr>
          <p:cNvSpPr txBox="1"/>
          <p:nvPr/>
        </p:nvSpPr>
        <p:spPr>
          <a:xfrm>
            <a:off x="4210195" y="5723130"/>
            <a:ext cx="158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 engineers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6CF55-1D81-2A6F-2D83-27D60716A465}"/>
              </a:ext>
            </a:extLst>
          </p:cNvPr>
          <p:cNvSpPr txBox="1"/>
          <p:nvPr/>
        </p:nvSpPr>
        <p:spPr>
          <a:xfrm>
            <a:off x="5800009" y="5727848"/>
            <a:ext cx="158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managers &amp; engineers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6A877-7336-E51B-C342-C20E5C862A5E}"/>
              </a:ext>
            </a:extLst>
          </p:cNvPr>
          <p:cNvSpPr txBox="1"/>
          <p:nvPr/>
        </p:nvSpPr>
        <p:spPr>
          <a:xfrm>
            <a:off x="7492751" y="5723130"/>
            <a:ext cx="143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Pipefitters and welders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4A10C7-954F-7CD3-A454-EC6D4F5FB103}"/>
              </a:ext>
            </a:extLst>
          </p:cNvPr>
          <p:cNvSpPr txBox="1"/>
          <p:nvPr/>
        </p:nvSpPr>
        <p:spPr>
          <a:xfrm>
            <a:off x="8949237" y="5723130"/>
            <a:ext cx="158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Instrument &amp; 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6FA62-8BFA-0DE0-80E6-805BB1A68F7D}"/>
              </a:ext>
            </a:extLst>
          </p:cNvPr>
          <p:cNvSpPr txBox="1"/>
          <p:nvPr/>
        </p:nvSpPr>
        <p:spPr>
          <a:xfrm>
            <a:off x="10532377" y="5723130"/>
            <a:ext cx="168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Mechanical &amp; electrical maintenance &amp; fitters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88C0E7-A415-EA4C-294B-097B0FCD3DB3}"/>
              </a:ext>
            </a:extLst>
          </p:cNvPr>
          <p:cNvCxnSpPr/>
          <p:nvPr/>
        </p:nvCxnSpPr>
        <p:spPr>
          <a:xfrm>
            <a:off x="2745069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E28082-B40E-6CF8-3F58-1BE6758E2120}"/>
              </a:ext>
            </a:extLst>
          </p:cNvPr>
          <p:cNvCxnSpPr/>
          <p:nvPr/>
        </p:nvCxnSpPr>
        <p:spPr>
          <a:xfrm>
            <a:off x="4370137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8A806-59CF-9B48-67DA-246F120417A9}"/>
              </a:ext>
            </a:extLst>
          </p:cNvPr>
          <p:cNvCxnSpPr/>
          <p:nvPr/>
        </p:nvCxnSpPr>
        <p:spPr>
          <a:xfrm>
            <a:off x="5764760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3A9E68-4C63-3931-1B46-24656EBCD977}"/>
              </a:ext>
            </a:extLst>
          </p:cNvPr>
          <p:cNvCxnSpPr/>
          <p:nvPr/>
        </p:nvCxnSpPr>
        <p:spPr>
          <a:xfrm>
            <a:off x="7464176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1043D4-51D3-2A2A-9AEA-FB306C26A397}"/>
              </a:ext>
            </a:extLst>
          </p:cNvPr>
          <p:cNvCxnSpPr/>
          <p:nvPr/>
        </p:nvCxnSpPr>
        <p:spPr>
          <a:xfrm>
            <a:off x="8951106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C944EC-0993-E586-1A3D-A41AB721C780}"/>
              </a:ext>
            </a:extLst>
          </p:cNvPr>
          <p:cNvCxnSpPr/>
          <p:nvPr/>
        </p:nvCxnSpPr>
        <p:spPr>
          <a:xfrm>
            <a:off x="10532377" y="5845960"/>
            <a:ext cx="0" cy="8005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939B8F4-AE7D-320A-9029-3ACE0A737E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60953" y="1373319"/>
            <a:ext cx="8514243" cy="3630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12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1F8C6D8-79E6-1B29-E206-C682315D2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C47161-43F7-A626-2487-A42ECFDDCADB}"/>
              </a:ext>
            </a:extLst>
          </p:cNvPr>
          <p:cNvSpPr txBox="1">
            <a:spLocks/>
          </p:cNvSpPr>
          <p:nvPr/>
        </p:nvSpPr>
        <p:spPr>
          <a:xfrm>
            <a:off x="377576" y="6282445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ECITB.org.uk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317F2-606F-6498-553B-2371BE2EEC48}"/>
              </a:ext>
            </a:extLst>
          </p:cNvPr>
          <p:cNvSpPr txBox="1"/>
          <p:nvPr/>
        </p:nvSpPr>
        <p:spPr>
          <a:xfrm>
            <a:off x="377576" y="303711"/>
            <a:ext cx="982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Labour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Forecasting Tool – Next steps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C4979-FD52-EF1D-0230-A95BB15E1295}"/>
              </a:ext>
            </a:extLst>
          </p:cNvPr>
          <p:cNvSpPr txBox="1"/>
          <p:nvPr/>
        </p:nvSpPr>
        <p:spPr>
          <a:xfrm>
            <a:off x="504825" y="1670810"/>
            <a:ext cx="11040554" cy="35055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level of accuracy of the model outputs is affected by: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accuracy of the underlying supply data.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level of completeness of the pipeline of projects fed into the model. 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Our future plans: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Improve the quality of the underlying data - 2024 Workforce Census is key input.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Release more detailed data.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Collect feedback.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Support stakeholders in using the data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4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4CB2-B931-9A4A-CA2F-D7644FB9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76" y="2501487"/>
            <a:ext cx="7296081" cy="673284"/>
          </a:xfrm>
        </p:spPr>
        <p:txBody>
          <a:bodyPr/>
          <a:lstStyle/>
          <a:p>
            <a:r>
              <a:rPr lang="en-GB" dirty="0">
                <a:latin typeface="Verdana"/>
                <a:ea typeface="Verdana"/>
              </a:rPr>
              <a:t>Career Motivations research </a:t>
            </a:r>
            <a:b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i="1" dirty="0">
                <a:latin typeface="Verdana"/>
                <a:ea typeface="Verdana"/>
              </a:rPr>
              <a:t>Inspiring Directions</a:t>
            </a:r>
            <a:r>
              <a:rPr lang="en-GB" sz="2800" dirty="0">
                <a:latin typeface="Verdana"/>
                <a:ea typeface="Verdana"/>
              </a:rPr>
              <a:t> published today</a:t>
            </a:r>
            <a:b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7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6AC-320D-ED2D-27B4-8E7BDA8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3003-9E3F-1504-342B-82E64F639554}"/>
              </a:ext>
            </a:extLst>
          </p:cNvPr>
          <p:cNvSpPr txBox="1"/>
          <p:nvPr/>
        </p:nvSpPr>
        <p:spPr>
          <a:xfrm>
            <a:off x="342000" y="1199304"/>
            <a:ext cx="10940716" cy="462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Inspiring directions: Understanding career choices to accelerate change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Objective: 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To explore what motivates choices towards, or away from, engineering construction careers.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The report details: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The main factors influencing career choices, including the relative importance of the energy transition.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Analysis of gender differences in perceptions of the industry and associated career choices.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Differences in the public's and the ECI workforce's perception of individual sectors.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Sample: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154 ECI learners and workers, follow-up discussions to gather qualitative data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1,626 people representative of the UK population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89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6AC-320D-ED2D-27B4-8E7BDA8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Careers Anchors and Motivating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C315F-9480-55D7-003D-455A6F4A9C8C}"/>
              </a:ext>
            </a:extLst>
          </p:cNvPr>
          <p:cNvSpPr txBox="1"/>
          <p:nvPr/>
        </p:nvSpPr>
        <p:spPr>
          <a:xfrm>
            <a:off x="506606" y="3802321"/>
            <a:ext cx="53642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Top factors influencing career choices…</a:t>
            </a:r>
          </a:p>
          <a:p>
            <a:endParaRPr lang="en-GB" sz="1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D14D9-EAE0-67AC-5BB1-3A3265AD9D54}"/>
              </a:ext>
            </a:extLst>
          </p:cNvPr>
          <p:cNvSpPr txBox="1"/>
          <p:nvPr/>
        </p:nvSpPr>
        <p:spPr>
          <a:xfrm>
            <a:off x="6977857" y="3802321"/>
            <a:ext cx="536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… and the less important ones</a:t>
            </a:r>
          </a:p>
          <a:p>
            <a:endParaRPr lang="en-GB" sz="1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AFDD1-E3AB-2E3E-459B-49FA5C82DB02}"/>
              </a:ext>
            </a:extLst>
          </p:cNvPr>
          <p:cNvSpPr txBox="1"/>
          <p:nvPr/>
        </p:nvSpPr>
        <p:spPr>
          <a:xfrm>
            <a:off x="506606" y="1209303"/>
            <a:ext cx="1129978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Top career anchors  </a:t>
            </a:r>
          </a:p>
          <a:p>
            <a:endParaRPr lang="en-GB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5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GB" sz="16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GB" sz="16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GB" sz="16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F6578-1C60-493A-0A31-8DD797FF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06" y="1696198"/>
            <a:ext cx="7428704" cy="1842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F1718-6E0A-2828-B555-CCDAB3971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91" y="4253742"/>
            <a:ext cx="5648325" cy="157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81B6A-9273-7290-6B90-26CCA5E23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206" y="4404066"/>
            <a:ext cx="5530463" cy="12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6AC-320D-ED2D-27B4-8E7BDA8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 Perception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01806-E3A9-BDE6-4A09-6656AE845B32}"/>
              </a:ext>
            </a:extLst>
          </p:cNvPr>
          <p:cNvSpPr txBox="1"/>
          <p:nvPr/>
        </p:nvSpPr>
        <p:spPr>
          <a:xfrm>
            <a:off x="446110" y="1631492"/>
            <a:ext cx="112997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</a:rPr>
              <a:t>Most attractive sectors according to…</a:t>
            </a:r>
          </a:p>
          <a:p>
            <a:endParaRPr lang="en-GB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05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1600" b="1">
                <a:latin typeface="Verdana" panose="020B0604030504040204" pitchFamily="34" charset="0"/>
                <a:ea typeface="Verdana" panose="020B0604030504040204" pitchFamily="34" charset="0"/>
              </a:rPr>
              <a:t>ECI workers and learners									 The wider public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1A16C3-60B1-B8DF-0208-865C18F864F2}"/>
              </a:ext>
            </a:extLst>
          </p:cNvPr>
          <p:cNvGrpSpPr/>
          <p:nvPr/>
        </p:nvGrpSpPr>
        <p:grpSpPr>
          <a:xfrm>
            <a:off x="1010422" y="2758903"/>
            <a:ext cx="2688864" cy="2290356"/>
            <a:chOff x="1503995" y="2772299"/>
            <a:chExt cx="1679431" cy="13726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297CB16-D673-2998-C2D4-6D3414E164B7}"/>
                </a:ext>
              </a:extLst>
            </p:cNvPr>
            <p:cNvGrpSpPr/>
            <p:nvPr/>
          </p:nvGrpSpPr>
          <p:grpSpPr>
            <a:xfrm>
              <a:off x="1503995" y="3138102"/>
              <a:ext cx="1679431" cy="1006835"/>
              <a:chOff x="1503995" y="3138102"/>
              <a:chExt cx="1679431" cy="100683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D5D1787-0808-F1AE-4EBE-20EC2B515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4973" y="3236562"/>
                <a:ext cx="598453" cy="60104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A2F8D18-EE45-4600-828C-0FD433907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995" y="3138102"/>
                <a:ext cx="589796" cy="601047"/>
              </a:xfrm>
              <a:prstGeom prst="rect">
                <a:avLst/>
              </a:prstGeom>
            </p:spPr>
          </p:pic>
          <p:pic>
            <p:nvPicPr>
              <p:cNvPr id="14" name="Picture 13" descr="A brown box with a white number on it&#10;&#10;Description automatically generated">
                <a:extLst>
                  <a:ext uri="{FF2B5EF4-FFF2-40B4-BE49-F238E27FC236}">
                    <a16:creationId xmlns:a16="http://schemas.microsoft.com/office/drawing/2014/main" id="{157F288D-3D98-0F02-1162-788296C09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3995" y="3588620"/>
                <a:ext cx="1603797" cy="556317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20DE3C-F569-A106-6D89-112989C8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343" y="2772299"/>
              <a:ext cx="663716" cy="8079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C74EA3-2C44-D8BE-B536-C3DCF94F55AD}"/>
              </a:ext>
            </a:extLst>
          </p:cNvPr>
          <p:cNvGrpSpPr/>
          <p:nvPr/>
        </p:nvGrpSpPr>
        <p:grpSpPr>
          <a:xfrm>
            <a:off x="7152819" y="2857846"/>
            <a:ext cx="2679794" cy="2113898"/>
            <a:chOff x="7564103" y="2803790"/>
            <a:chExt cx="1750667" cy="13411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9EDC8E-FBE0-4433-AD4E-21881D38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103" y="3111037"/>
              <a:ext cx="498931" cy="5623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17001A-6D30-34F0-2D3C-6A356AC9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839" y="2803790"/>
              <a:ext cx="663716" cy="8079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8C0231-C56C-49EA-98DD-6CD9984E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381" y="3352295"/>
              <a:ext cx="612389" cy="498659"/>
            </a:xfrm>
            <a:prstGeom prst="rect">
              <a:avLst/>
            </a:prstGeom>
          </p:spPr>
        </p:pic>
        <p:pic>
          <p:nvPicPr>
            <p:cNvPr id="15" name="Picture 14" descr="A brown box with a white number on it&#10;&#10;Description automatically generated">
              <a:extLst>
                <a:ext uri="{FF2B5EF4-FFF2-40B4-BE49-F238E27FC236}">
                  <a16:creationId xmlns:a16="http://schemas.microsoft.com/office/drawing/2014/main" id="{8479C2C7-4178-4C66-11FB-0D39F9407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9799" y="3588620"/>
              <a:ext cx="1603797" cy="556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56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Footer Placeholder 2">
            <a:extLst>
              <a:ext uri="{FF2B5EF4-FFF2-40B4-BE49-F238E27FC236}">
                <a16:creationId xmlns:a16="http://schemas.microsoft.com/office/drawing/2014/main" id="{967F9EE8-2548-5EB1-C88F-649BC3A85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42000" y="6220800"/>
            <a:ext cx="10154233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253360"/>
              </a:solidFill>
            </a:endParaRPr>
          </a:p>
        </p:txBody>
      </p:sp>
      <p:sp>
        <p:nvSpPr>
          <p:cNvPr id="1049" name="Slide Number Placeholder 4">
            <a:extLst>
              <a:ext uri="{FF2B5EF4-FFF2-40B4-BE49-F238E27FC236}">
                <a16:creationId xmlns:a16="http://schemas.microsoft.com/office/drawing/2014/main" id="{07D87A36-0FFA-330C-B12B-D6CE35FCBF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16567" y="6220800"/>
            <a:ext cx="750701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EE303-892B-62E6-B07F-8A6C51C0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4" y="242595"/>
            <a:ext cx="11358833" cy="976094"/>
          </a:xfrm>
        </p:spPr>
        <p:txBody>
          <a:bodyPr anchor="t">
            <a:normAutofit/>
          </a:bodyPr>
          <a:lstStyle/>
          <a:p>
            <a:r>
              <a:rPr lang="en-GB"/>
              <a:t>Recommendations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E5E5C-FF3C-09FB-A5CA-5FCEDBAE1A04}"/>
              </a:ext>
            </a:extLst>
          </p:cNvPr>
          <p:cNvSpPr txBox="1"/>
          <p:nvPr/>
        </p:nvSpPr>
        <p:spPr>
          <a:xfrm>
            <a:off x="342000" y="1376737"/>
            <a:ext cx="115080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Security and Stability</a:t>
            </a:r>
            <a:endParaRPr lang="en-GB" b="1" dirty="0">
              <a:cs typeface="Arial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Financial factors should not be underestimated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Transferable competence recognition could help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Progression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Individuals value opportunities to develop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Importance of career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Lifestyle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Flexible in-work policies for employees and recruitment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Growing importance being placed on diversity and inclusion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Energy transition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Explain ECI role in accessible, practical terms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GB" dirty="0">
                <a:cs typeface="Arial"/>
              </a:rPr>
              <a:t>Especially important for public appeal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Insights should inform industry recruitment and retention activity.</a:t>
            </a:r>
          </a:p>
          <a:p>
            <a:r>
              <a:rPr lang="en-GB" dirty="0">
                <a:cs typeface="Arial"/>
              </a:rPr>
              <a:t>They are being taken forward in our careers engagement planning to support industry attraction.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83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271582FE-091E-67F5-D13F-DDBA4C81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03153B-E561-6D26-24AC-AE26D066C075}"/>
              </a:ext>
            </a:extLst>
          </p:cNvPr>
          <p:cNvSpPr txBox="1">
            <a:spLocks/>
          </p:cNvSpPr>
          <p:nvPr/>
        </p:nvSpPr>
        <p:spPr>
          <a:xfrm>
            <a:off x="342876" y="2719759"/>
            <a:ext cx="7296081" cy="6732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Satisfaction Survey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43625-C373-8E4A-849B-7E8CCC93BD40}"/>
              </a:ext>
            </a:extLst>
          </p:cNvPr>
          <p:cNvSpPr txBox="1">
            <a:spLocks/>
          </p:cNvSpPr>
          <p:nvPr/>
        </p:nvSpPr>
        <p:spPr>
          <a:xfrm>
            <a:off x="371451" y="3393043"/>
            <a:ext cx="7592084" cy="867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/>
                <a:cs typeface="Arial"/>
              </a:rPr>
              <a:t>2023 results summary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591CC-003D-57BA-F802-6A436A1688BA}"/>
              </a:ext>
            </a:extLst>
          </p:cNvPr>
          <p:cNvSpPr txBox="1"/>
          <p:nvPr/>
        </p:nvSpPr>
        <p:spPr>
          <a:xfrm>
            <a:off x="371451" y="4632960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David Nash, Director of Strategy and Policy</a:t>
            </a:r>
          </a:p>
        </p:txBody>
      </p:sp>
    </p:spTree>
    <p:extLst>
      <p:ext uri="{BB962C8B-B14F-4D97-AF65-F5344CB8AC3E}">
        <p14:creationId xmlns:p14="http://schemas.microsoft.com/office/powerpoint/2010/main" val="2926091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6AC-320D-ED2D-27B4-8E7BDA83CA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/>
              <a:t>Background to the 2023 CSS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33CFDD-F8F2-7867-C7AF-44B4B654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473841"/>
            <a:ext cx="10739982" cy="4602416"/>
          </a:xfrm>
        </p:spPr>
        <p:txBody>
          <a:bodyPr>
            <a:noAutofit/>
          </a:bodyPr>
          <a:lstStyle/>
          <a:p>
            <a:pPr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b="1" dirty="0">
                <a:hlinkClick r:id="rId3"/>
              </a:rPr>
              <a:t>ECITB Customer and Stakeholder Research 2023</a:t>
            </a:r>
            <a:endParaRPr lang="en-GB" sz="1600" b="1" dirty="0"/>
          </a:p>
          <a:p>
            <a:pPr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1" dirty="0"/>
          </a:p>
          <a:p>
            <a:pPr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b="1" dirty="0"/>
              <a:t>Background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Fieldwork and analysis produced by IFF Research Ltd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Provides independently sourced feedback on ECITB performance and where we need to improve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Survey covered feedback on strategic objectives as well as operational delivery</a:t>
            </a:r>
            <a:br>
              <a:rPr lang="en-GB" sz="1600" dirty="0"/>
            </a:br>
            <a:endParaRPr lang="en-GB" sz="1600" dirty="0"/>
          </a:p>
          <a:p>
            <a:pPr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b="1" dirty="0"/>
              <a:t>Context of responses important</a:t>
            </a:r>
            <a:r>
              <a:rPr lang="en-GB" sz="1600" dirty="0"/>
              <a:t>: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Increasingly tight labour market, inflation and cost-of-living pressures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Many in-scope employers were on grant stop at time of survey due to tightened ECITB budgets</a:t>
            </a:r>
          </a:p>
          <a:p>
            <a:pPr marL="7177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Changes in working patterns post-Covid affected survey engagement by phone (37% response overall)</a:t>
            </a:r>
          </a:p>
        </p:txBody>
      </p:sp>
    </p:spTree>
    <p:extLst>
      <p:ext uri="{BB962C8B-B14F-4D97-AF65-F5344CB8AC3E}">
        <p14:creationId xmlns:p14="http://schemas.microsoft.com/office/powerpoint/2010/main" val="282114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271582FE-091E-67F5-D13F-DDBA4C81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653C6-DCE3-FA33-CDF4-BD2CAAE702D8}"/>
              </a:ext>
            </a:extLst>
          </p:cNvPr>
          <p:cNvSpPr txBox="1">
            <a:spLocks/>
          </p:cNvSpPr>
          <p:nvPr/>
        </p:nvSpPr>
        <p:spPr>
          <a:xfrm>
            <a:off x="342000" y="2148396"/>
            <a:ext cx="7647903" cy="12777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latin typeface="Verdana"/>
                <a:ea typeface="Verdana"/>
                <a:cs typeface="Arial"/>
              </a:rPr>
              <a:t>Welcome and Introduction</a:t>
            </a:r>
          </a:p>
          <a:p>
            <a:endParaRPr lang="en-GB" sz="3200" dirty="0">
              <a:latin typeface="Verdana"/>
              <a:ea typeface="Verdana"/>
              <a:cs typeface="Arial"/>
            </a:endParaRPr>
          </a:p>
          <a:p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C4B0-090C-D493-82E8-745A56615D84}"/>
              </a:ext>
            </a:extLst>
          </p:cNvPr>
          <p:cNvSpPr txBox="1"/>
          <p:nvPr/>
        </p:nvSpPr>
        <p:spPr>
          <a:xfrm>
            <a:off x="371475" y="3771900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Andrew Hockey, 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253451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Respondent profiles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map of united kingdom with blue and green colors&#10;&#10;Description automatically generated">
            <a:extLst>
              <a:ext uri="{FF2B5EF4-FFF2-40B4-BE49-F238E27FC236}">
                <a16:creationId xmlns:a16="http://schemas.microsoft.com/office/drawing/2014/main" id="{B0923C67-5781-98B7-6060-0FC10532C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66" y="1219200"/>
            <a:ext cx="9627460" cy="57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74525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 Key performance indicators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6567" y="6220800"/>
            <a:ext cx="750701" cy="36512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i="0" u="none" strike="noStrike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42000" y="6220800"/>
            <a:ext cx="10154233" cy="36512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624E9D-9B10-4AE7-9632-05720F7F7009}"/>
              </a:ext>
            </a:extLst>
          </p:cNvPr>
          <p:cNvSpPr txBox="1">
            <a:spLocks/>
          </p:cNvSpPr>
          <p:nvPr/>
        </p:nvSpPr>
        <p:spPr>
          <a:xfrm>
            <a:off x="342000" y="1042760"/>
            <a:ext cx="2556843" cy="399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b="1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8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ts val="1050"/>
              </a:spcBef>
              <a:buFont typeface="Corbel" pitchFamily="34" charset="0"/>
              <a:buNone/>
              <a:tabLst/>
              <a:defRPr/>
            </a:pPr>
            <a:endParaRPr kumimoji="0" lang="en-US" sz="13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 descr="A group of colorful bars&#10;&#10;Description automatically generated with medium confidence">
            <a:extLst>
              <a:ext uri="{FF2B5EF4-FFF2-40B4-BE49-F238E27FC236}">
                <a16:creationId xmlns:a16="http://schemas.microsoft.com/office/drawing/2014/main" id="{FE6B3ACA-83E6-9EDF-2392-339B6FCF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042760"/>
            <a:ext cx="11207270" cy="54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7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1FD0-084B-4944-B6BD-43E629E8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387259"/>
            <a:ext cx="11358833" cy="976094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Satisfaction levels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9CB03-B391-A540-9A49-871A3461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ECITB.org.uk</a:t>
            </a:r>
            <a:endParaRPr lang="en-US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30DA2-3517-0746-8D3A-C8E98614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CB476-A22B-8C31-0FB6-0D65E1D6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53" y="4111558"/>
            <a:ext cx="3146553" cy="1023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3CD35-6285-C2A6-D65C-AA0CB53F4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29" y="1760540"/>
            <a:ext cx="3174562" cy="1132370"/>
          </a:xfrm>
          <a:prstGeom prst="rect">
            <a:avLst/>
          </a:prstGeom>
        </p:spPr>
      </p:pic>
      <p:pic>
        <p:nvPicPr>
          <p:cNvPr id="12" name="Picture 11" descr="A black screen with blue text and numbers&#10;&#10;Description automatically generated">
            <a:extLst>
              <a:ext uri="{FF2B5EF4-FFF2-40B4-BE49-F238E27FC236}">
                <a16:creationId xmlns:a16="http://schemas.microsoft.com/office/drawing/2014/main" id="{8093C768-DD6A-4E0F-4F47-F819B3276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2"/>
          <a:stretch/>
        </p:blipFill>
        <p:spPr>
          <a:xfrm>
            <a:off x="5987607" y="1735608"/>
            <a:ext cx="3260666" cy="3615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B61473-3FBC-0DD0-FF25-48BCFAC6E746}"/>
              </a:ext>
            </a:extLst>
          </p:cNvPr>
          <p:cNvSpPr txBox="1"/>
          <p:nvPr/>
        </p:nvSpPr>
        <p:spPr>
          <a:xfrm>
            <a:off x="2120888" y="136335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Employers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AC911F-CAEA-D06A-1F8B-EA3FFDE1C683}"/>
              </a:ext>
            </a:extLst>
          </p:cNvPr>
          <p:cNvSpPr txBox="1"/>
          <p:nvPr/>
        </p:nvSpPr>
        <p:spPr>
          <a:xfrm>
            <a:off x="6980272" y="1368729"/>
            <a:ext cx="340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Providers / Approved centres</a:t>
            </a:r>
          </a:p>
        </p:txBody>
      </p:sp>
      <p:pic>
        <p:nvPicPr>
          <p:cNvPr id="15" name="Picture 14" descr="A black screen with blue text and numbers&#10;&#10;Description automatically generated">
            <a:extLst>
              <a:ext uri="{FF2B5EF4-FFF2-40B4-BE49-F238E27FC236}">
                <a16:creationId xmlns:a16="http://schemas.microsoft.com/office/drawing/2014/main" id="{350699CB-1782-1CB6-474A-8E1E60B89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r="34816"/>
          <a:stretch/>
        </p:blipFill>
        <p:spPr>
          <a:xfrm>
            <a:off x="8490978" y="1738061"/>
            <a:ext cx="2869589" cy="3618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786CBF-6993-9F60-6A79-8687C9C8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734" y="2935733"/>
            <a:ext cx="1524000" cy="10383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ACBE36-6AC4-853A-4A66-137BF018F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611" y="2916809"/>
            <a:ext cx="15240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2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21D0-6151-4910-9E50-3B720D90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ECITB’s Strategic added value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11DE8-6B8F-69CC-5C7E-661985BF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253360"/>
                </a:solidFill>
              </a:rPr>
              <a:t>ECITB.org.uk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4548B-4F39-6BF9-E314-1A2B28E5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0D3B5F-8180-633F-9CDA-A867F8FBD7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513" y="1780096"/>
          <a:ext cx="11356974" cy="346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6615">
                  <a:extLst>
                    <a:ext uri="{9D8B030D-6E8A-4147-A177-3AD203B41FA5}">
                      <a16:colId xmlns:a16="http://schemas.microsoft.com/office/drawing/2014/main" val="2880551098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3574214943"/>
                    </a:ext>
                  </a:extLst>
                </a:gridCol>
                <a:gridCol w="1603311">
                  <a:extLst>
                    <a:ext uri="{9D8B030D-6E8A-4147-A177-3AD203B41FA5}">
                      <a16:colId xmlns:a16="http://schemas.microsoft.com/office/drawing/2014/main" val="3106460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Employer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Stakeholder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9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Supporting training and recruitment of new entrants into the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8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Ensuring smaller companies can access training who may otherwise struggle to do 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6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Ensuring NOS, training standards and qualifications reflect industry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2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Helping to address development  and retention for priority skills shortages and provide training solutions for skills 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69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Improving access to quality and cost-effective training, including through blended and digital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87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By operating collective, redistributive levy ensuring training takes place that may not otherwise happen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Contributing positively to government policy on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80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Providing strategic leadership on skills for the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9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172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867B96-CBA5-30C1-7061-9C5BF7014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518659"/>
              </p:ext>
            </p:extLst>
          </p:nvPr>
        </p:nvGraphicFramePr>
        <p:xfrm>
          <a:off x="416584" y="1359249"/>
          <a:ext cx="11358832" cy="4623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4716">
                  <a:extLst>
                    <a:ext uri="{9D8B030D-6E8A-4147-A177-3AD203B41FA5}">
                      <a16:colId xmlns:a16="http://schemas.microsoft.com/office/drawing/2014/main" val="1154673769"/>
                    </a:ext>
                  </a:extLst>
                </a:gridCol>
                <a:gridCol w="8994116">
                  <a:extLst>
                    <a:ext uri="{9D8B030D-6E8A-4147-A177-3AD203B41FA5}">
                      <a16:colId xmlns:a16="http://schemas.microsoft.com/office/drawing/2014/main" val="3835711034"/>
                    </a:ext>
                  </a:extLst>
                </a:gridCol>
              </a:tblGrid>
              <a:tr h="48139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Area for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Planned action in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91554"/>
                  </a:ext>
                </a:extLst>
              </a:tr>
              <a:tr h="774734">
                <a:tc>
                  <a:txBody>
                    <a:bodyPr/>
                    <a:lstStyle/>
                    <a:p>
                      <a:r>
                        <a:rPr lang="en-GB" dirty="0"/>
                        <a:t>Addressing skills shortages and gaps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direct employer engagement, regional skills surveys and 2024 workforce census to target action 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to develop new pathways into industry and produce online careers material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Comms: ensure engagement is targeted effectively with appropriate support highlighted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22014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r>
                        <a:rPr lang="en-GB" dirty="0"/>
                        <a:t>Employer awareness of ECITB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Refresh product catalogue to drive awareness of product offering</a:t>
                      </a:r>
                    </a:p>
                    <a:p>
                      <a:pPr marL="285750" indent="-285750" algn="l" defTabSz="6858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product strategy to guide prioritisation of internal resource/budget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76058"/>
                  </a:ext>
                </a:extLst>
              </a:tr>
              <a:tr h="678333">
                <a:tc>
                  <a:txBody>
                    <a:bodyPr/>
                    <a:lstStyle/>
                    <a:p>
                      <a:r>
                        <a:rPr lang="en-GB" dirty="0"/>
                        <a:t>Training provider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Increase provider engagement and support (including through our Regional Skills Hub plans)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Provider Approvals Manager recruited to speed up approvals and streamline communications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/>
                        <a:t>Review marketing approach for different products (in line with new product strategy)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17859"/>
                  </a:ext>
                </a:extLst>
              </a:tr>
              <a:tr h="678333">
                <a:tc>
                  <a:txBody>
                    <a:bodyPr/>
                    <a:lstStyle/>
                    <a:p>
                      <a:r>
                        <a:rPr lang="en-GB" dirty="0"/>
                        <a:t>Satisfaction with response to Head Office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Provide better signposting on website for best contacts/routes for different queries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Monitor and track our customer response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5711"/>
                  </a:ext>
                </a:extLst>
              </a:tr>
              <a:tr h="701707">
                <a:tc>
                  <a:txBody>
                    <a:bodyPr/>
                    <a:lstStyle/>
                    <a:p>
                      <a:r>
                        <a:rPr lang="en-GB" dirty="0"/>
                        <a:t>Further demonstrate the value of policy / LMI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Establish Policy &amp; Research Reference Group to increase awareness and engagement with stakeholder groups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Increase capacity of team to support internal and external opportunities that deliver value-add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53439"/>
                  </a:ext>
                </a:extLst>
              </a:tr>
              <a:tr h="681697">
                <a:tc>
                  <a:txBody>
                    <a:bodyPr/>
                    <a:lstStyle/>
                    <a:p>
                      <a:r>
                        <a:rPr lang="en-GB" dirty="0"/>
                        <a:t>Survey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Manage overall level of requests made to employers during year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Explore greater use of online format and respondent targeting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5653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CEB88A4-8015-ABEF-50D1-20CE4B37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2997789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271582FE-091E-67F5-D13F-DDBA4C81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653C6-DCE3-FA33-CDF4-BD2CAAE702D8}"/>
              </a:ext>
            </a:extLst>
          </p:cNvPr>
          <p:cNvSpPr txBox="1">
            <a:spLocks/>
          </p:cNvSpPr>
          <p:nvPr/>
        </p:nvSpPr>
        <p:spPr>
          <a:xfrm>
            <a:off x="342000" y="2148396"/>
            <a:ext cx="7647903" cy="12777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latin typeface="Verdana"/>
                <a:ea typeface="Verdana"/>
                <a:cs typeface="Arial"/>
              </a:rPr>
              <a:t>Summary and Close</a:t>
            </a:r>
          </a:p>
          <a:p>
            <a:endParaRPr lang="en-GB" sz="3200" dirty="0">
              <a:latin typeface="Verdana"/>
              <a:ea typeface="Verdana"/>
              <a:cs typeface="Arial"/>
            </a:endParaRPr>
          </a:p>
          <a:p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C4B0-090C-D493-82E8-745A56615D84}"/>
              </a:ext>
            </a:extLst>
          </p:cNvPr>
          <p:cNvSpPr txBox="1"/>
          <p:nvPr/>
        </p:nvSpPr>
        <p:spPr>
          <a:xfrm>
            <a:off x="371475" y="3771900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Andrew Hockey, 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1476542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DF7C71-E728-BC48-51C4-5F67E22A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E41C83-E209-0EF7-0162-1509B0FAFA69}"/>
              </a:ext>
            </a:extLst>
          </p:cNvPr>
          <p:cNvSpPr txBox="1">
            <a:spLocks/>
          </p:cNvSpPr>
          <p:nvPr/>
        </p:nvSpPr>
        <p:spPr>
          <a:xfrm>
            <a:off x="8251902" y="3103418"/>
            <a:ext cx="3780773" cy="651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492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BB0A527-35BD-E7AA-CB47-CD3CFFB2A4D9}"/>
              </a:ext>
            </a:extLst>
          </p:cNvPr>
          <p:cNvSpPr/>
          <p:nvPr/>
        </p:nvSpPr>
        <p:spPr>
          <a:xfrm>
            <a:off x="291746" y="5654304"/>
            <a:ext cx="11673645" cy="74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2F0B2-2258-7968-FA8A-A229DA0B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construction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C8BD53-6FA5-91FB-2DAD-A4E490321FAE}"/>
              </a:ext>
            </a:extLst>
          </p:cNvPr>
          <p:cNvSpPr txBox="1"/>
          <p:nvPr/>
        </p:nvSpPr>
        <p:spPr>
          <a:xfrm>
            <a:off x="9895865" y="1797329"/>
            <a:ext cx="206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extra workers needed for major projects, including net zero</a:t>
            </a:r>
            <a:endParaRPr lang="en-GB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AE78A5-3F87-1926-487F-1C342D53C6DD}"/>
              </a:ext>
            </a:extLst>
          </p:cNvPr>
          <p:cNvGrpSpPr/>
          <p:nvPr/>
        </p:nvGrpSpPr>
        <p:grpSpPr>
          <a:xfrm>
            <a:off x="1845144" y="4141833"/>
            <a:ext cx="10212008" cy="2323409"/>
            <a:chOff x="533614" y="1997345"/>
            <a:chExt cx="11124772" cy="29789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9F7D15-FBA0-89C0-5EF3-B4E653261561}"/>
                </a:ext>
              </a:extLst>
            </p:cNvPr>
            <p:cNvGrpSpPr/>
            <p:nvPr/>
          </p:nvGrpSpPr>
          <p:grpSpPr>
            <a:xfrm>
              <a:off x="533614" y="1997345"/>
              <a:ext cx="11124772" cy="1443967"/>
              <a:chOff x="612163" y="1997345"/>
              <a:chExt cx="11124772" cy="144396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B9BE02-DDC0-9056-AD15-8E5BEBE03306}"/>
                  </a:ext>
                </a:extLst>
              </p:cNvPr>
              <p:cNvSpPr/>
              <p:nvPr/>
            </p:nvSpPr>
            <p:spPr>
              <a:xfrm>
                <a:off x="612163" y="1997345"/>
                <a:ext cx="1416618" cy="1383956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4C0A0A-D919-ABCF-BE3C-3D2C1E67F42E}"/>
                  </a:ext>
                </a:extLst>
              </p:cNvPr>
              <p:cNvSpPr/>
              <p:nvPr/>
            </p:nvSpPr>
            <p:spPr>
              <a:xfrm>
                <a:off x="2003181" y="1997345"/>
                <a:ext cx="1423984" cy="138395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B2033A-8E09-86A0-2DAB-C89728F30E17}"/>
                  </a:ext>
                </a:extLst>
              </p:cNvPr>
              <p:cNvSpPr/>
              <p:nvPr/>
            </p:nvSpPr>
            <p:spPr>
              <a:xfrm>
                <a:off x="3394198" y="1997345"/>
                <a:ext cx="1410743" cy="1383956"/>
              </a:xfrm>
              <a:prstGeom prst="rect">
                <a:avLst/>
              </a:prstGeom>
              <a:solidFill>
                <a:srgbClr val="85329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3A94D12-4954-3C8F-8997-AD37D140295F}"/>
                  </a:ext>
                </a:extLst>
              </p:cNvPr>
              <p:cNvSpPr/>
              <p:nvPr/>
            </p:nvSpPr>
            <p:spPr>
              <a:xfrm>
                <a:off x="4785217" y="1997345"/>
                <a:ext cx="1387648" cy="1383956"/>
              </a:xfrm>
              <a:prstGeom prst="rect">
                <a:avLst/>
              </a:prstGeom>
              <a:solidFill>
                <a:srgbClr val="F8D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CABD6AD-3B9E-BF34-EF18-492BCA365900}"/>
                  </a:ext>
                </a:extLst>
              </p:cNvPr>
              <p:cNvSpPr/>
              <p:nvPr/>
            </p:nvSpPr>
            <p:spPr>
              <a:xfrm>
                <a:off x="6177206" y="1997345"/>
                <a:ext cx="1387648" cy="1383956"/>
              </a:xfrm>
              <a:prstGeom prst="rect">
                <a:avLst/>
              </a:prstGeom>
              <a:solidFill>
                <a:srgbClr val="00A29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41D266-5916-DB63-C4E7-D6C2700E6484}"/>
                  </a:ext>
                </a:extLst>
              </p:cNvPr>
              <p:cNvSpPr/>
              <p:nvPr/>
            </p:nvSpPr>
            <p:spPr>
              <a:xfrm>
                <a:off x="7554983" y="1997345"/>
                <a:ext cx="1410086" cy="13839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AB7F229-67FF-E6B9-DC0E-C1B3097824EF}"/>
                  </a:ext>
                </a:extLst>
              </p:cNvPr>
              <p:cNvSpPr/>
              <p:nvPr/>
            </p:nvSpPr>
            <p:spPr>
              <a:xfrm>
                <a:off x="8968545" y="1997345"/>
                <a:ext cx="1387648" cy="138395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A2E4B8D-77BE-5453-B646-9041645C8FCA}"/>
                  </a:ext>
                </a:extLst>
              </p:cNvPr>
              <p:cNvSpPr/>
              <p:nvPr/>
            </p:nvSpPr>
            <p:spPr>
              <a:xfrm>
                <a:off x="10349287" y="1997345"/>
                <a:ext cx="1387648" cy="13839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9B83A-B0B2-CF62-C438-D9E0B65AA207}"/>
                  </a:ext>
                </a:extLst>
              </p:cNvPr>
              <p:cNvSpPr txBox="1"/>
              <p:nvPr/>
            </p:nvSpPr>
            <p:spPr>
              <a:xfrm>
                <a:off x="2129702" y="3046158"/>
                <a:ext cx="1134606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Renewables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83958B-8BCC-5385-7E52-C0651B75AF5D}"/>
                  </a:ext>
                </a:extLst>
              </p:cNvPr>
              <p:cNvSpPr txBox="1"/>
              <p:nvPr/>
            </p:nvSpPr>
            <p:spPr>
              <a:xfrm>
                <a:off x="681779" y="2829664"/>
                <a:ext cx="1297109" cy="61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Water Treatment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706F3E-31BD-F86B-D993-769DBB4CA8C1}"/>
                  </a:ext>
                </a:extLst>
              </p:cNvPr>
              <p:cNvSpPr txBox="1"/>
              <p:nvPr/>
            </p:nvSpPr>
            <p:spPr>
              <a:xfrm>
                <a:off x="3691119" y="3071782"/>
                <a:ext cx="793807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Nuclear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91329F-D2CF-B2D9-DF24-633AC3B8ED93}"/>
                  </a:ext>
                </a:extLst>
              </p:cNvPr>
              <p:cNvSpPr txBox="1"/>
              <p:nvPr/>
            </p:nvSpPr>
            <p:spPr>
              <a:xfrm>
                <a:off x="4612655" y="3076297"/>
                <a:ext cx="1697654" cy="36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chemeClr val="bg2">
                        <a:lumMod val="1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Food and Drink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DADF95-A781-C87A-30FD-959B019AFEDD}"/>
                  </a:ext>
                </a:extLst>
              </p:cNvPr>
              <p:cNvSpPr txBox="1"/>
              <p:nvPr/>
            </p:nvSpPr>
            <p:spPr>
              <a:xfrm>
                <a:off x="10451139" y="3046158"/>
                <a:ext cx="998991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Chemicals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E772A2-F8BD-0AA7-349B-9E764FDF73C6}"/>
                  </a:ext>
                </a:extLst>
              </p:cNvPr>
              <p:cNvSpPr txBox="1"/>
              <p:nvPr/>
            </p:nvSpPr>
            <p:spPr>
              <a:xfrm>
                <a:off x="9111463" y="2819458"/>
                <a:ext cx="106990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Power</a:t>
                </a:r>
              </a:p>
              <a:p>
                <a:pPr algn="ctr"/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Generation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87AC12B-E633-4E03-C229-1B2DEA6BAB10}"/>
                  </a:ext>
                </a:extLst>
              </p:cNvPr>
              <p:cNvSpPr txBox="1"/>
              <p:nvPr/>
            </p:nvSpPr>
            <p:spPr>
              <a:xfrm>
                <a:off x="7672221" y="3071782"/>
                <a:ext cx="1111202" cy="2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Oil and Gas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0F00788-1990-1FAA-5DA4-4679D8B7C952}"/>
                  </a:ext>
                </a:extLst>
              </p:cNvPr>
              <p:cNvSpPr txBox="1"/>
              <p:nvPr/>
            </p:nvSpPr>
            <p:spPr>
              <a:xfrm>
                <a:off x="6456180" y="3071782"/>
                <a:ext cx="869999" cy="365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Pharma</a:t>
                </a:r>
              </a:p>
            </p:txBody>
          </p:sp>
          <p:pic>
            <p:nvPicPr>
              <p:cNvPr id="52" name="Picture 51" descr="A white line with a black background&#10;&#10;Description automatically generated">
                <a:extLst>
                  <a:ext uri="{FF2B5EF4-FFF2-40B4-BE49-F238E27FC236}">
                    <a16:creationId xmlns:a16="http://schemas.microsoft.com/office/drawing/2014/main" id="{1ACB8493-5CCB-D558-5480-FBD28058A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84523" y="2172106"/>
                <a:ext cx="517177" cy="711118"/>
              </a:xfrm>
              <a:prstGeom prst="rect">
                <a:avLst/>
              </a:prstGeom>
            </p:spPr>
          </p:pic>
          <p:pic>
            <p:nvPicPr>
              <p:cNvPr id="53" name="Picture 52" descr="A plate and fork with a knife&#10;&#10;Description automatically generated">
                <a:extLst>
                  <a:ext uri="{FF2B5EF4-FFF2-40B4-BE49-F238E27FC236}">
                    <a16:creationId xmlns:a16="http://schemas.microsoft.com/office/drawing/2014/main" id="{3E72182E-C7C3-ECD4-9F28-A1E271301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3583" y="2208616"/>
                <a:ext cx="810916" cy="638098"/>
              </a:xfrm>
              <a:prstGeom prst="rect">
                <a:avLst/>
              </a:prstGeom>
            </p:spPr>
          </p:pic>
          <p:pic>
            <p:nvPicPr>
              <p:cNvPr id="54" name="Picture 53" descr="A white lightning bolt on a black background&#10;&#10;Description automatically generated">
                <a:extLst>
                  <a:ext uri="{FF2B5EF4-FFF2-40B4-BE49-F238E27FC236}">
                    <a16:creationId xmlns:a16="http://schemas.microsoft.com/office/drawing/2014/main" id="{F73F9C12-72E1-721F-5D70-21BB9542A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80153" y="2196362"/>
                <a:ext cx="343885" cy="662607"/>
              </a:xfrm>
              <a:prstGeom prst="rect">
                <a:avLst/>
              </a:prstGeom>
            </p:spPr>
          </p:pic>
          <p:pic>
            <p:nvPicPr>
              <p:cNvPr id="55" name="Picture 54" descr="A white symbol with circles and dots&#10;&#10;Description automatically generated">
                <a:extLst>
                  <a:ext uri="{FF2B5EF4-FFF2-40B4-BE49-F238E27FC236}">
                    <a16:creationId xmlns:a16="http://schemas.microsoft.com/office/drawing/2014/main" id="{109162FE-337F-556A-F0F4-1AC915BDF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8221" y="2116401"/>
                <a:ext cx="759604" cy="822529"/>
              </a:xfrm>
              <a:prstGeom prst="rect">
                <a:avLst/>
              </a:prstGeom>
            </p:spPr>
          </p:pic>
          <p:pic>
            <p:nvPicPr>
              <p:cNvPr id="56" name="Picture 55" descr="A white logo with a black background&#10;&#10;Description automatically generated">
                <a:extLst>
                  <a:ext uri="{FF2B5EF4-FFF2-40B4-BE49-F238E27FC236}">
                    <a16:creationId xmlns:a16="http://schemas.microsoft.com/office/drawing/2014/main" id="{4DE6C9FA-506D-04DD-0964-0DAE49356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2894" y="2153097"/>
                <a:ext cx="736367" cy="749136"/>
              </a:xfrm>
              <a:prstGeom prst="rect">
                <a:avLst/>
              </a:prstGeom>
            </p:spPr>
          </p:pic>
          <p:pic>
            <p:nvPicPr>
              <p:cNvPr id="57" name="Picture 56" descr="A white pill and a pill&#10;&#10;Description automatically generated">
                <a:extLst>
                  <a:ext uri="{FF2B5EF4-FFF2-40B4-BE49-F238E27FC236}">
                    <a16:creationId xmlns:a16="http://schemas.microsoft.com/office/drawing/2014/main" id="{0C916F34-B493-B982-9660-C49857479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9911" y="2158066"/>
                <a:ext cx="702238" cy="739198"/>
              </a:xfrm>
              <a:prstGeom prst="rect">
                <a:avLst/>
              </a:prstGeom>
            </p:spPr>
          </p:pic>
          <p:pic>
            <p:nvPicPr>
              <p:cNvPr id="58" name="Picture 57" descr="A white and black fan&#10;&#10;Description automatically generated">
                <a:extLst>
                  <a:ext uri="{FF2B5EF4-FFF2-40B4-BE49-F238E27FC236}">
                    <a16:creationId xmlns:a16="http://schemas.microsoft.com/office/drawing/2014/main" id="{59635EFB-AF0C-C176-5D5A-B8DAD1024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8385" y="2158066"/>
                <a:ext cx="637240" cy="739198"/>
              </a:xfrm>
              <a:prstGeom prst="rect">
                <a:avLst/>
              </a:prstGeom>
            </p:spPr>
          </p:pic>
          <p:pic>
            <p:nvPicPr>
              <p:cNvPr id="59" name="Picture 58" descr="A white drop of water&#10;&#10;Description automatically generated">
                <a:extLst>
                  <a:ext uri="{FF2B5EF4-FFF2-40B4-BE49-F238E27FC236}">
                    <a16:creationId xmlns:a16="http://schemas.microsoft.com/office/drawing/2014/main" id="{D6D9BC3D-F70B-B954-2F54-F93A771E2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1446" y="2165658"/>
                <a:ext cx="309082" cy="72401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1C6D8A-9D8A-C8C0-25CC-10AC53F102B0}"/>
                </a:ext>
              </a:extLst>
            </p:cNvPr>
            <p:cNvSpPr txBox="1"/>
            <p:nvPr/>
          </p:nvSpPr>
          <p:spPr>
            <a:xfrm>
              <a:off x="3040677" y="3595129"/>
              <a:ext cx="1903385" cy="138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&gt;83k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in-scope workers</a:t>
              </a:r>
            </a:p>
          </p:txBody>
        </p:sp>
      </p:grpSp>
      <p:pic>
        <p:nvPicPr>
          <p:cNvPr id="63" name="Graphic 62" descr="Welder female outline">
            <a:extLst>
              <a:ext uri="{FF2B5EF4-FFF2-40B4-BE49-F238E27FC236}">
                <a16:creationId xmlns:a16="http://schemas.microsoft.com/office/drawing/2014/main" id="{B7CB2615-FE99-AE46-B64E-2FBF0C49D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6080" y="2171521"/>
            <a:ext cx="976094" cy="97609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1D7014A-0589-EF89-B860-4FECDECB5DBC}"/>
              </a:ext>
            </a:extLst>
          </p:cNvPr>
          <p:cNvSpPr txBox="1"/>
          <p:nvPr/>
        </p:nvSpPr>
        <p:spPr>
          <a:xfrm>
            <a:off x="372120" y="956118"/>
            <a:ext cx="430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The skills challenge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30FCBCF-83A7-462E-33B4-3F1D53F92CAA}"/>
              </a:ext>
            </a:extLst>
          </p:cNvPr>
          <p:cNvSpPr txBox="1"/>
          <p:nvPr/>
        </p:nvSpPr>
        <p:spPr>
          <a:xfrm>
            <a:off x="1837914" y="1753010"/>
            <a:ext cx="1904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contribution to the economy each year (GVA)</a:t>
            </a:r>
          </a:p>
        </p:txBody>
      </p:sp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A9563C42-013C-CF50-706D-9080071959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7920" y="2184042"/>
            <a:ext cx="914400" cy="9144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AF92792-33C6-5DA6-8DC1-0AADE613CAE0}"/>
              </a:ext>
            </a:extLst>
          </p:cNvPr>
          <p:cNvSpPr txBox="1"/>
          <p:nvPr/>
        </p:nvSpPr>
        <p:spPr>
          <a:xfrm>
            <a:off x="195429" y="1786650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£100bn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17064E-748F-EC94-4768-B93F510B53D6}"/>
              </a:ext>
            </a:extLst>
          </p:cNvPr>
          <p:cNvSpPr txBox="1"/>
          <p:nvPr/>
        </p:nvSpPr>
        <p:spPr>
          <a:xfrm>
            <a:off x="8499004" y="1781684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~40k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01C017-0EA0-30D3-B7E8-42EFC46E3901}"/>
              </a:ext>
            </a:extLst>
          </p:cNvPr>
          <p:cNvSpPr txBox="1"/>
          <p:nvPr/>
        </p:nvSpPr>
        <p:spPr>
          <a:xfrm>
            <a:off x="4219613" y="1780462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£650bn</a:t>
            </a:r>
          </a:p>
        </p:txBody>
      </p:sp>
      <p:pic>
        <p:nvPicPr>
          <p:cNvPr id="72" name="Graphic 71" descr="Crane outline">
            <a:extLst>
              <a:ext uri="{FF2B5EF4-FFF2-40B4-BE49-F238E27FC236}">
                <a16:creationId xmlns:a16="http://schemas.microsoft.com/office/drawing/2014/main" id="{5C36F6BA-BDC3-F08A-04A5-B800915D7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43440" y="2228905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444E0EA-25C6-B372-7068-28B94FB0B01C}"/>
              </a:ext>
            </a:extLst>
          </p:cNvPr>
          <p:cNvSpPr txBox="1"/>
          <p:nvPr/>
        </p:nvSpPr>
        <p:spPr>
          <a:xfrm>
            <a:off x="5857560" y="1835347"/>
            <a:ext cx="2153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UK infrastructure projects competing for labour</a:t>
            </a:r>
            <a:endParaRPr lang="en-GB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DA11E0-012E-4F2A-36BF-2A335499DD5E}"/>
              </a:ext>
            </a:extLst>
          </p:cNvPr>
          <p:cNvSpPr txBox="1"/>
          <p:nvPr/>
        </p:nvSpPr>
        <p:spPr>
          <a:xfrm>
            <a:off x="342000" y="3605725"/>
            <a:ext cx="581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Our mission: lead industry learning</a:t>
            </a:r>
          </a:p>
        </p:txBody>
      </p:sp>
      <p:pic>
        <p:nvPicPr>
          <p:cNvPr id="3" name="Picture 2" descr="Cover of the ECITB Strategy 2023-25: Leading Industry Learning">
            <a:extLst>
              <a:ext uri="{FF2B5EF4-FFF2-40B4-BE49-F238E27FC236}">
                <a16:creationId xmlns:a16="http://schemas.microsoft.com/office/drawing/2014/main" id="{CF0C5723-CFDD-F73F-8467-A14E5FF4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0" y="4136440"/>
            <a:ext cx="1499203" cy="21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9C866-5F34-64E2-B1EB-DBDB0428AEF7}"/>
              </a:ext>
            </a:extLst>
          </p:cNvPr>
          <p:cNvSpPr txBox="1"/>
          <p:nvPr/>
        </p:nvSpPr>
        <p:spPr>
          <a:xfrm>
            <a:off x="5723665" y="5371774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&gt;4k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5D6E-8634-3FF7-6F61-4DA267B4D141}"/>
              </a:ext>
            </a:extLst>
          </p:cNvPr>
          <p:cNvSpPr txBox="1"/>
          <p:nvPr/>
        </p:nvSpPr>
        <p:spPr>
          <a:xfrm>
            <a:off x="5691517" y="5791942"/>
            <a:ext cx="152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entrants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93324-3BC9-B0D7-90CB-8DC9522CD832}"/>
              </a:ext>
            </a:extLst>
          </p:cNvPr>
          <p:cNvSpPr txBox="1"/>
          <p:nvPr/>
        </p:nvSpPr>
        <p:spPr>
          <a:xfrm>
            <a:off x="7357001" y="5373331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74506-B5C1-B292-57B6-38D31AE66E20}"/>
              </a:ext>
            </a:extLst>
          </p:cNvPr>
          <p:cNvSpPr txBox="1"/>
          <p:nvPr/>
        </p:nvSpPr>
        <p:spPr>
          <a:xfrm>
            <a:off x="7359948" y="5760862"/>
            <a:ext cx="190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ECITB-approved courses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97779-86AA-2B8B-6FB8-F049E1170DCB}"/>
              </a:ext>
            </a:extLst>
          </p:cNvPr>
          <p:cNvSpPr txBox="1"/>
          <p:nvPr/>
        </p:nvSpPr>
        <p:spPr>
          <a:xfrm>
            <a:off x="10405290" y="5371774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99E01-55C1-8F78-EAFA-69B5343602B0}"/>
              </a:ext>
            </a:extLst>
          </p:cNvPr>
          <p:cNvSpPr txBox="1"/>
          <p:nvPr/>
        </p:nvSpPr>
        <p:spPr>
          <a:xfrm>
            <a:off x="10393089" y="5760862"/>
            <a:ext cx="190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 p.a. complete CCNSG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39B4F-CE9C-8824-A15F-E74918DAAD97}"/>
              </a:ext>
            </a:extLst>
          </p:cNvPr>
          <p:cNvSpPr txBox="1"/>
          <p:nvPr/>
        </p:nvSpPr>
        <p:spPr>
          <a:xfrm>
            <a:off x="8791610" y="5363288"/>
            <a:ext cx="206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10EF-A093-3AFA-F8EE-90C0CEAD2233}"/>
              </a:ext>
            </a:extLst>
          </p:cNvPr>
          <p:cNvSpPr txBox="1"/>
          <p:nvPr/>
        </p:nvSpPr>
        <p:spPr>
          <a:xfrm>
            <a:off x="8796140" y="5757109"/>
            <a:ext cx="141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Technical tests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ECE49-1700-6915-41C1-14CC23DB1086}"/>
              </a:ext>
            </a:extLst>
          </p:cNvPr>
          <p:cNvSpPr txBox="1"/>
          <p:nvPr/>
        </p:nvSpPr>
        <p:spPr>
          <a:xfrm>
            <a:off x="1925533" y="5371865"/>
            <a:ext cx="25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~£28mm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B4D21-7660-9C45-DCD7-8F34A2A52E7F}"/>
              </a:ext>
            </a:extLst>
          </p:cNvPr>
          <p:cNvSpPr txBox="1"/>
          <p:nvPr/>
        </p:nvSpPr>
        <p:spPr>
          <a:xfrm>
            <a:off x="1909048" y="5793617"/>
            <a:ext cx="190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Invested p.a. in training</a:t>
            </a:r>
          </a:p>
        </p:txBody>
      </p:sp>
    </p:spTree>
    <p:extLst>
      <p:ext uri="{BB962C8B-B14F-4D97-AF65-F5344CB8AC3E}">
        <p14:creationId xmlns:p14="http://schemas.microsoft.com/office/powerpoint/2010/main" val="32533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862EC6-D0DA-7B51-BB88-3FA5F999A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07130E-C15B-6692-BC9B-2607B9EA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Demand across the UK</a:t>
            </a:r>
          </a:p>
        </p:txBody>
      </p:sp>
      <p:pic>
        <p:nvPicPr>
          <p:cNvPr id="14" name="Picture 13" descr="A white and black fan&#10;&#10;Description automatically generated">
            <a:extLst>
              <a:ext uri="{FF2B5EF4-FFF2-40B4-BE49-F238E27FC236}">
                <a16:creationId xmlns:a16="http://schemas.microsoft.com/office/drawing/2014/main" id="{EC0F013E-1940-5F0B-EA34-DF7304763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970" y="1557616"/>
            <a:ext cx="584956" cy="5765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109786-2398-F29F-779F-6E11BDB607F5}"/>
              </a:ext>
            </a:extLst>
          </p:cNvPr>
          <p:cNvSpPr txBox="1"/>
          <p:nvPr/>
        </p:nvSpPr>
        <p:spPr>
          <a:xfrm>
            <a:off x="1524654" y="5080603"/>
            <a:ext cx="3728655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 Wales industrial cluster, associated CCS and H2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C87802-08D5-488F-ACD8-E46502F71B4A}"/>
              </a:ext>
            </a:extLst>
          </p:cNvPr>
          <p:cNvSpPr txBox="1"/>
          <p:nvPr/>
        </p:nvSpPr>
        <p:spPr>
          <a:xfrm>
            <a:off x="3456254" y="4277906"/>
            <a:ext cx="2263453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Potential new nuclear, Wylfa</a:t>
            </a:r>
          </a:p>
        </p:txBody>
      </p:sp>
      <p:pic>
        <p:nvPicPr>
          <p:cNvPr id="31" name="Graphic 30" descr="Download from cloud with solid fill">
            <a:extLst>
              <a:ext uri="{FF2B5EF4-FFF2-40B4-BE49-F238E27FC236}">
                <a16:creationId xmlns:a16="http://schemas.microsoft.com/office/drawing/2014/main" id="{DF678E1C-4C70-D075-2D65-908D4D3BE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9707" y="5128205"/>
            <a:ext cx="646331" cy="646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98BBF4-CF5A-C23D-D556-752783D73544}"/>
              </a:ext>
            </a:extLst>
          </p:cNvPr>
          <p:cNvSpPr txBox="1"/>
          <p:nvPr/>
        </p:nvSpPr>
        <p:spPr>
          <a:xfrm>
            <a:off x="-1" y="5958042"/>
            <a:ext cx="5144057" cy="338554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2030: Hinkley Point C expected complete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AED8E6-8BC1-6ABD-0597-1DF7F559FAC1}"/>
              </a:ext>
            </a:extLst>
          </p:cNvPr>
          <p:cNvSpPr txBox="1"/>
          <p:nvPr/>
        </p:nvSpPr>
        <p:spPr>
          <a:xfrm>
            <a:off x="9777510" y="5393207"/>
            <a:ext cx="2446006" cy="1077218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2030: Sizewell C under construction, Potentially Bradwell B feasibility &amp; design</a:t>
            </a:r>
          </a:p>
        </p:txBody>
      </p:sp>
      <p:pic>
        <p:nvPicPr>
          <p:cNvPr id="19" name="Picture 18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332A383A-02CB-24AD-9A58-B2C9F666AF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593" y="5559817"/>
            <a:ext cx="580859" cy="53441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8230BFD-CCF2-2A42-61D1-D7478154CBFD}"/>
              </a:ext>
            </a:extLst>
          </p:cNvPr>
          <p:cNvSpPr/>
          <p:nvPr/>
        </p:nvSpPr>
        <p:spPr>
          <a:xfrm>
            <a:off x="4921311" y="5164751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82396D-8D43-E453-3D40-6EA00B578695}"/>
              </a:ext>
            </a:extLst>
          </p:cNvPr>
          <p:cNvSpPr/>
          <p:nvPr/>
        </p:nvSpPr>
        <p:spPr>
          <a:xfrm>
            <a:off x="5201091" y="5164751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5E685F-E8C7-0925-CD9D-538ABB6AE124}"/>
              </a:ext>
            </a:extLst>
          </p:cNvPr>
          <p:cNvSpPr txBox="1"/>
          <p:nvPr/>
        </p:nvSpPr>
        <p:spPr>
          <a:xfrm>
            <a:off x="5173795" y="5225744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316B2E-8959-D87B-EE80-5FFDA5F7CDDF}"/>
              </a:ext>
            </a:extLst>
          </p:cNvPr>
          <p:cNvSpPr/>
          <p:nvPr/>
        </p:nvSpPr>
        <p:spPr>
          <a:xfrm>
            <a:off x="7385714" y="3368007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34A02A5-76ED-970A-C6C4-DD8ECD482ECF}"/>
              </a:ext>
            </a:extLst>
          </p:cNvPr>
          <p:cNvSpPr/>
          <p:nvPr/>
        </p:nvSpPr>
        <p:spPr>
          <a:xfrm>
            <a:off x="7665494" y="3368007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258299-C573-CA59-A125-1BD497F02275}"/>
              </a:ext>
            </a:extLst>
          </p:cNvPr>
          <p:cNvSpPr txBox="1"/>
          <p:nvPr/>
        </p:nvSpPr>
        <p:spPr>
          <a:xfrm>
            <a:off x="7638198" y="3429000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473B2-CE27-95B5-C75C-67FCED6A899D}"/>
              </a:ext>
            </a:extLst>
          </p:cNvPr>
          <p:cNvSpPr txBox="1"/>
          <p:nvPr/>
        </p:nvSpPr>
        <p:spPr>
          <a:xfrm>
            <a:off x="1954332" y="3113934"/>
            <a:ext cx="4871046" cy="338554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NW England: </a:t>
            </a:r>
            <a:r>
              <a:rPr lang="en-GB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HyNet</a:t>
            </a: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H2, CCS, nuclear decom </a:t>
            </a:r>
          </a:p>
        </p:txBody>
      </p:sp>
      <p:pic>
        <p:nvPicPr>
          <p:cNvPr id="20" name="Picture 19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C23FFA68-1364-D4E2-1ED6-D105FB8629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012" y="3999740"/>
            <a:ext cx="580859" cy="534418"/>
          </a:xfrm>
          <a:prstGeom prst="rect">
            <a:avLst/>
          </a:prstGeom>
        </p:spPr>
      </p:pic>
      <p:pic>
        <p:nvPicPr>
          <p:cNvPr id="13" name="Picture 12" descr="A white symbol with circles and dots&#10;&#10;Description automatically generated">
            <a:extLst>
              <a:ext uri="{FF2B5EF4-FFF2-40B4-BE49-F238E27FC236}">
                <a16:creationId xmlns:a16="http://schemas.microsoft.com/office/drawing/2014/main" id="{4E32B8E8-C898-693F-ED09-0ED0AF25C8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850" y="5841858"/>
            <a:ext cx="580859" cy="5344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0A36613-950F-4257-3E2B-DAB7704D86E0}"/>
              </a:ext>
            </a:extLst>
          </p:cNvPr>
          <p:cNvSpPr txBox="1"/>
          <p:nvPr/>
        </p:nvSpPr>
        <p:spPr>
          <a:xfrm>
            <a:off x="8640670" y="1118119"/>
            <a:ext cx="3555774" cy="830997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 Scotland to drive greatest demand for labour in Scotland: CCS &amp; H2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E8E82E-D23A-9D55-888B-B0A4D8EC3FB6}"/>
              </a:ext>
            </a:extLst>
          </p:cNvPr>
          <p:cNvSpPr txBox="1"/>
          <p:nvPr/>
        </p:nvSpPr>
        <p:spPr>
          <a:xfrm>
            <a:off x="8372902" y="2032628"/>
            <a:ext cx="3819098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E. Scotland: H2, CCS, onshore wind, energy from waste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4EC075-BAF3-FAD6-F741-BED2BFB0538A}"/>
              </a:ext>
            </a:extLst>
          </p:cNvPr>
          <p:cNvSpPr txBox="1"/>
          <p:nvPr/>
        </p:nvSpPr>
        <p:spPr>
          <a:xfrm>
            <a:off x="672374" y="1506338"/>
            <a:ext cx="3587702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Atlantic/W. Shetland: oil and gas, offshore wind sectors  </a:t>
            </a:r>
          </a:p>
        </p:txBody>
      </p:sp>
      <p:pic>
        <p:nvPicPr>
          <p:cNvPr id="15" name="Picture 1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9AD75242-33F8-5C2D-BF44-799C05E6CF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29" y="1557188"/>
            <a:ext cx="613319" cy="530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70B164D-43CB-2488-775C-53E2909E44EA}"/>
              </a:ext>
            </a:extLst>
          </p:cNvPr>
          <p:cNvSpPr txBox="1"/>
          <p:nvPr/>
        </p:nvSpPr>
        <p:spPr>
          <a:xfrm>
            <a:off x="963180" y="3605566"/>
            <a:ext cx="5862198" cy="338554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Celtic &amp; Irish Seas: offshore wind</a:t>
            </a:r>
          </a:p>
        </p:txBody>
      </p:sp>
      <p:pic>
        <p:nvPicPr>
          <p:cNvPr id="51" name="Picture 50" descr="A white and black fan&#10;&#10;Description automatically generated">
            <a:extLst>
              <a:ext uri="{FF2B5EF4-FFF2-40B4-BE49-F238E27FC236}">
                <a16:creationId xmlns:a16="http://schemas.microsoft.com/office/drawing/2014/main" id="{8A831C43-37EC-E2A6-9D7C-86044370C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219" y="3471759"/>
            <a:ext cx="584956" cy="576537"/>
          </a:xfrm>
          <a:prstGeom prst="rect">
            <a:avLst/>
          </a:prstGeom>
        </p:spPr>
      </p:pic>
      <p:pic>
        <p:nvPicPr>
          <p:cNvPr id="52" name="Graphic 51" descr="Recycle with solid fill">
            <a:extLst>
              <a:ext uri="{FF2B5EF4-FFF2-40B4-BE49-F238E27FC236}">
                <a16:creationId xmlns:a16="http://schemas.microsoft.com/office/drawing/2014/main" id="{B225965D-2A01-FA58-FC64-552491A158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3017" y="2333116"/>
            <a:ext cx="646331" cy="646331"/>
          </a:xfrm>
          <a:prstGeom prst="rect">
            <a:avLst/>
          </a:prstGeom>
        </p:spPr>
      </p:pic>
      <p:pic>
        <p:nvPicPr>
          <p:cNvPr id="53" name="Graphic 52" descr="Download from cloud with solid fill">
            <a:extLst>
              <a:ext uri="{FF2B5EF4-FFF2-40B4-BE49-F238E27FC236}">
                <a16:creationId xmlns:a16="http://schemas.microsoft.com/office/drawing/2014/main" id="{5BE89C45-6E31-B83E-7507-54EA01149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7634" y="1461546"/>
            <a:ext cx="646331" cy="646331"/>
          </a:xfrm>
          <a:prstGeom prst="rect">
            <a:avLst/>
          </a:prstGeom>
        </p:spPr>
      </p:pic>
      <p:pic>
        <p:nvPicPr>
          <p:cNvPr id="54" name="Picture 53" descr="A white and black fan&#10;&#10;Description automatically generated">
            <a:extLst>
              <a:ext uri="{FF2B5EF4-FFF2-40B4-BE49-F238E27FC236}">
                <a16:creationId xmlns:a16="http://schemas.microsoft.com/office/drawing/2014/main" id="{B55909BB-547B-9243-00FC-E06B1351CC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988" y="2394731"/>
            <a:ext cx="584956" cy="576537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E0ABE8EA-3393-66CD-FC3F-D3D39FCF6521}"/>
              </a:ext>
            </a:extLst>
          </p:cNvPr>
          <p:cNvSpPr/>
          <p:nvPr/>
        </p:nvSpPr>
        <p:spPr>
          <a:xfrm>
            <a:off x="7133230" y="1521049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290BBB7-E17C-4291-7C11-B6D39CC84CFE}"/>
              </a:ext>
            </a:extLst>
          </p:cNvPr>
          <p:cNvSpPr/>
          <p:nvPr/>
        </p:nvSpPr>
        <p:spPr>
          <a:xfrm>
            <a:off x="7413010" y="1521049"/>
            <a:ext cx="504967" cy="4913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907B7B-A9B8-12A3-0F38-4E0E8B20424E}"/>
              </a:ext>
            </a:extLst>
          </p:cNvPr>
          <p:cNvSpPr txBox="1"/>
          <p:nvPr/>
        </p:nvSpPr>
        <p:spPr>
          <a:xfrm>
            <a:off x="7385714" y="1582042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692CFD-3818-25DB-A2F6-7347DAF16BF2}"/>
              </a:ext>
            </a:extLst>
          </p:cNvPr>
          <p:cNvSpPr txBox="1"/>
          <p:nvPr/>
        </p:nvSpPr>
        <p:spPr>
          <a:xfrm>
            <a:off x="9938084" y="34300"/>
            <a:ext cx="2253916" cy="830997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Competition for skills to intensify in CNS</a:t>
            </a:r>
          </a:p>
        </p:txBody>
      </p:sp>
      <p:pic>
        <p:nvPicPr>
          <p:cNvPr id="60" name="Picture 59" descr="A white and black fan&#10;&#10;Description automatically generated">
            <a:extLst>
              <a:ext uri="{FF2B5EF4-FFF2-40B4-BE49-F238E27FC236}">
                <a16:creationId xmlns:a16="http://schemas.microsoft.com/office/drawing/2014/main" id="{4642E689-2CB3-6CAB-6DBD-248FFB19D7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777" y="113247"/>
            <a:ext cx="584956" cy="576537"/>
          </a:xfrm>
          <a:prstGeom prst="rect">
            <a:avLst/>
          </a:prstGeom>
        </p:spPr>
      </p:pic>
      <p:pic>
        <p:nvPicPr>
          <p:cNvPr id="58" name="Picture 57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F2065429-2F83-DF61-4144-E134BED812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249" y="146469"/>
            <a:ext cx="613319" cy="53015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3826791-07DF-3B4D-1A8F-FC6054E5C95B}"/>
              </a:ext>
            </a:extLst>
          </p:cNvPr>
          <p:cNvSpPr/>
          <p:nvPr/>
        </p:nvSpPr>
        <p:spPr>
          <a:xfrm>
            <a:off x="6976407" y="4137505"/>
            <a:ext cx="2357406" cy="683617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Graphic 45" descr="Recycle with solid fill">
            <a:extLst>
              <a:ext uri="{FF2B5EF4-FFF2-40B4-BE49-F238E27FC236}">
                <a16:creationId xmlns:a16="http://schemas.microsoft.com/office/drawing/2014/main" id="{1B3C4819-D50F-CC15-487C-3CF490926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7787" y="4159046"/>
            <a:ext cx="646331" cy="646331"/>
          </a:xfrm>
          <a:prstGeom prst="rect">
            <a:avLst/>
          </a:prstGeom>
        </p:spPr>
      </p:pic>
      <p:pic>
        <p:nvPicPr>
          <p:cNvPr id="1024" name="Graphic 1023" descr="Dim (Smaller Sun) with solid fill">
            <a:extLst>
              <a:ext uri="{FF2B5EF4-FFF2-40B4-BE49-F238E27FC236}">
                <a16:creationId xmlns:a16="http://schemas.microsoft.com/office/drawing/2014/main" id="{D269A25D-D868-3CCB-3D31-4E3026A244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83017" y="4137505"/>
            <a:ext cx="717448" cy="717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0AE1D8-B294-A9D2-3D0E-8FB452AB47F2}"/>
              </a:ext>
            </a:extLst>
          </p:cNvPr>
          <p:cNvSpPr txBox="1"/>
          <p:nvPr/>
        </p:nvSpPr>
        <p:spPr>
          <a:xfrm>
            <a:off x="8414492" y="4149722"/>
            <a:ext cx="2906110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Midlands: solar power, energy from waste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C92D6-E474-08AD-8E5C-3719F8654230}"/>
              </a:ext>
            </a:extLst>
          </p:cNvPr>
          <p:cNvSpPr txBox="1"/>
          <p:nvPr/>
        </p:nvSpPr>
        <p:spPr>
          <a:xfrm>
            <a:off x="8435005" y="3564948"/>
            <a:ext cx="3756995" cy="338554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Humberside &amp; Teesside: CCS &amp; 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95D0F-E926-46EC-9FA6-41A927B123E8}"/>
              </a:ext>
            </a:extLst>
          </p:cNvPr>
          <p:cNvSpPr txBox="1"/>
          <p:nvPr/>
        </p:nvSpPr>
        <p:spPr>
          <a:xfrm>
            <a:off x="8381832" y="2902501"/>
            <a:ext cx="3819098" cy="584775"/>
          </a:xfrm>
          <a:prstGeom prst="rect">
            <a:avLst/>
          </a:prstGeom>
          <a:solidFill>
            <a:schemeClr val="tx1">
              <a:lumMod val="5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Potential new combined cycle power stations: Drax &amp; Teesside </a:t>
            </a:r>
          </a:p>
        </p:txBody>
      </p:sp>
      <p:pic>
        <p:nvPicPr>
          <p:cNvPr id="9" name="Graphic 8" descr="Power Plant with solid fill">
            <a:extLst>
              <a:ext uri="{FF2B5EF4-FFF2-40B4-BE49-F238E27FC236}">
                <a16:creationId xmlns:a16="http://schemas.microsoft.com/office/drawing/2014/main" id="{974A5400-611C-05FE-6183-993196B243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1857" y="2929840"/>
            <a:ext cx="429988" cy="429988"/>
          </a:xfrm>
          <a:prstGeom prst="rect">
            <a:avLst/>
          </a:prstGeom>
        </p:spPr>
      </p:pic>
      <p:pic>
        <p:nvPicPr>
          <p:cNvPr id="41" name="Graphic 40" descr="Download from cloud with solid fill">
            <a:extLst>
              <a:ext uri="{FF2B5EF4-FFF2-40B4-BE49-F238E27FC236}">
                <a16:creationId xmlns:a16="http://schemas.microsoft.com/office/drawing/2014/main" id="{676E97D9-A4B7-079C-0389-0DDA80E2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4622" y="3290500"/>
            <a:ext cx="646331" cy="64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C292E4-4594-41AE-CEA1-74B65FC9BD9A}"/>
              </a:ext>
            </a:extLst>
          </p:cNvPr>
          <p:cNvSpPr txBox="1"/>
          <p:nvPr/>
        </p:nvSpPr>
        <p:spPr>
          <a:xfrm>
            <a:off x="-19356" y="6564419"/>
            <a:ext cx="573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*Indicative: some projects subject to approvals</a:t>
            </a:r>
          </a:p>
        </p:txBody>
      </p:sp>
    </p:spTree>
    <p:extLst>
      <p:ext uri="{BB962C8B-B14F-4D97-AF65-F5344CB8AC3E}">
        <p14:creationId xmlns:p14="http://schemas.microsoft.com/office/powerpoint/2010/main" val="15255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271582FE-091E-67F5-D13F-DDBA4C81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A653C6-DCE3-FA33-CDF4-BD2CAAE702D8}"/>
              </a:ext>
            </a:extLst>
          </p:cNvPr>
          <p:cNvSpPr txBox="1">
            <a:spLocks/>
          </p:cNvSpPr>
          <p:nvPr/>
        </p:nvSpPr>
        <p:spPr>
          <a:xfrm>
            <a:off x="342000" y="2148396"/>
            <a:ext cx="7647903" cy="12777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A54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Verdana"/>
                <a:ea typeface="Verdana"/>
                <a:cs typeface="Arial"/>
              </a:rPr>
              <a:t>Strategy and business plan update</a:t>
            </a:r>
          </a:p>
          <a:p>
            <a:endParaRPr lang="en-GB" sz="3200" dirty="0">
              <a:latin typeface="Verdana"/>
              <a:ea typeface="Verdana"/>
              <a:cs typeface="Arial"/>
            </a:endParaRPr>
          </a:p>
          <a:p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C4B0-090C-D493-82E8-745A56615D84}"/>
              </a:ext>
            </a:extLst>
          </p:cNvPr>
          <p:cNvSpPr txBox="1"/>
          <p:nvPr/>
        </p:nvSpPr>
        <p:spPr>
          <a:xfrm>
            <a:off x="371475" y="3771900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Andy Brown, Chief Operating Officer</a:t>
            </a:r>
          </a:p>
        </p:txBody>
      </p:sp>
    </p:spTree>
    <p:extLst>
      <p:ext uri="{BB962C8B-B14F-4D97-AF65-F5344CB8AC3E}">
        <p14:creationId xmlns:p14="http://schemas.microsoft.com/office/powerpoint/2010/main" val="46631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9AD4F-2C39-4E27-B067-B67296FA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rgbClr val="0A54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0A548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ontent Placeholder 42">
            <a:extLst>
              <a:ext uri="{FF2B5EF4-FFF2-40B4-BE49-F238E27FC236}">
                <a16:creationId xmlns:a16="http://schemas.microsoft.com/office/drawing/2014/main" id="{690310D5-544B-4F51-9863-98659F00E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4" y="1897770"/>
            <a:ext cx="3251836" cy="3919794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Foundations</a:t>
            </a:r>
            <a:br>
              <a:rPr lang="en-GB" sz="2000" b="1" dirty="0">
                <a:solidFill>
                  <a:schemeClr val="bg1"/>
                </a:solidFill>
              </a:rPr>
            </a:b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Industry-leading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standards, qualifications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and quality assurance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Strong evidence base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An industry wide levy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Collaborative approach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Content Placeholder 42">
            <a:extLst>
              <a:ext uri="{FF2B5EF4-FFF2-40B4-BE49-F238E27FC236}">
                <a16:creationId xmlns:a16="http://schemas.microsoft.com/office/drawing/2014/main" id="{690310D5-544B-4F51-9863-98659F00E96C}"/>
              </a:ext>
            </a:extLst>
          </p:cNvPr>
          <p:cNvSpPr txBox="1">
            <a:spLocks/>
          </p:cNvSpPr>
          <p:nvPr/>
        </p:nvSpPr>
        <p:spPr>
          <a:xfrm>
            <a:off x="8330773" y="1679270"/>
            <a:ext cx="3113489" cy="3919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b="1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8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for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future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Anticipating future skills gaps and shortages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Responding to Industry 4.0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Influencing Government policy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Diversity and inclusion</a:t>
            </a:r>
          </a:p>
        </p:txBody>
      </p:sp>
      <p:sp>
        <p:nvSpPr>
          <p:cNvPr id="32" name="Content Placeholder 42">
            <a:extLst>
              <a:ext uri="{FF2B5EF4-FFF2-40B4-BE49-F238E27FC236}">
                <a16:creationId xmlns:a16="http://schemas.microsoft.com/office/drawing/2014/main" id="{690310D5-544B-4F51-9863-98659F00E96C}"/>
              </a:ext>
            </a:extLst>
          </p:cNvPr>
          <p:cNvSpPr txBox="1">
            <a:spLocks/>
          </p:cNvSpPr>
          <p:nvPr/>
        </p:nvSpPr>
        <p:spPr>
          <a:xfrm>
            <a:off x="4455997" y="1679270"/>
            <a:ext cx="3113489" cy="3919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700" b="1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8000" indent="-21600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defRPr sz="1700" kern="1200">
                <a:solidFill>
                  <a:srgbClr val="5451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the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skills need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Tackling skills gaps </a:t>
            </a:r>
            <a:b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shortages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Pipeline of new entrants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Competence assurance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 access to </a:t>
            </a:r>
            <a:b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66273" y="12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558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29747331-0C2E-6A41-838D-20CADD47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</p:spPr>
        <p:txBody>
          <a:bodyPr>
            <a:normAutofit/>
          </a:bodyPr>
          <a:lstStyle/>
          <a:p>
            <a:r>
              <a:rPr lang="en-GB" dirty="0"/>
              <a:t>2023-25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Strategic Objectives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62AB27-C534-7D4D-BEF1-F274908FEAC9}"/>
              </a:ext>
            </a:extLst>
          </p:cNvPr>
          <p:cNvCxnSpPr>
            <a:cxnSpLocks/>
          </p:cNvCxnSpPr>
          <p:nvPr/>
        </p:nvCxnSpPr>
        <p:spPr>
          <a:xfrm>
            <a:off x="665002" y="2413060"/>
            <a:ext cx="309274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BAB8B9-0A98-1E4E-85D5-A8D319BF38E5}"/>
              </a:ext>
            </a:extLst>
          </p:cNvPr>
          <p:cNvCxnSpPr>
            <a:cxnSpLocks/>
          </p:cNvCxnSpPr>
          <p:nvPr/>
        </p:nvCxnSpPr>
        <p:spPr>
          <a:xfrm>
            <a:off x="4532355" y="2413060"/>
            <a:ext cx="309274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9D7593-7534-D345-98EC-F3030F3FDF6C}"/>
              </a:ext>
            </a:extLst>
          </p:cNvPr>
          <p:cNvCxnSpPr>
            <a:cxnSpLocks/>
          </p:cNvCxnSpPr>
          <p:nvPr/>
        </p:nvCxnSpPr>
        <p:spPr>
          <a:xfrm>
            <a:off x="8413475" y="2413060"/>
            <a:ext cx="309274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80A72DB-7307-584A-8486-785A39000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583" y="1558953"/>
            <a:ext cx="912933" cy="79338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6745AE-14FA-4447-832B-8F37CCBC9B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031" y="1496978"/>
            <a:ext cx="1034085" cy="89866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9CB92F0-F04E-D249-94EF-897611D083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6" y="1478193"/>
            <a:ext cx="1055689" cy="9174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F9E6D4-02A7-33B5-EE7B-2442ECB92292}"/>
              </a:ext>
            </a:extLst>
          </p:cNvPr>
          <p:cNvGrpSpPr/>
          <p:nvPr/>
        </p:nvGrpSpPr>
        <p:grpSpPr>
          <a:xfrm>
            <a:off x="484066" y="1823451"/>
            <a:ext cx="3513483" cy="4278297"/>
            <a:chOff x="541684" y="1182757"/>
            <a:chExt cx="3513483" cy="55446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E5E83B-5C47-1A61-97BC-A6106C46FE1F}"/>
                </a:ext>
              </a:extLst>
            </p:cNvPr>
            <p:cNvSpPr/>
            <p:nvPr/>
          </p:nvSpPr>
          <p:spPr>
            <a:xfrm>
              <a:off x="541684" y="1182757"/>
              <a:ext cx="3513482" cy="5333404"/>
            </a:xfrm>
            <a:prstGeom prst="rect">
              <a:avLst/>
            </a:prstGeom>
            <a:solidFill>
              <a:srgbClr val="36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693A74-30E0-5593-B299-C04997B03B46}"/>
                </a:ext>
              </a:extLst>
            </p:cNvPr>
            <p:cNvSpPr txBox="1"/>
            <p:nvPr/>
          </p:nvSpPr>
          <p:spPr>
            <a:xfrm>
              <a:off x="936762" y="1455399"/>
              <a:ext cx="2723323" cy="43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FOUNDATIONS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347330-1299-F02D-E9DE-E2497156E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224" y="2117816"/>
              <a:ext cx="3328401" cy="68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C1F228-CF81-88EB-9DBF-A3739CBC8AA1}"/>
                </a:ext>
              </a:extLst>
            </p:cNvPr>
            <p:cNvSpPr txBox="1"/>
            <p:nvPr/>
          </p:nvSpPr>
          <p:spPr>
            <a:xfrm>
              <a:off x="541685" y="2292274"/>
              <a:ext cx="3513482" cy="443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Fund high-quality training, enabled by the levy, for a safe and competent workforce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Produce impactful labour market intelligence to enable data driven decision making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Champion diversity and inclusion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Work in partnership with industry and government to influence change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Continuously improve how we work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827A9F-4E24-D8B2-E909-DBBD0AA85DE5}"/>
              </a:ext>
            </a:extLst>
          </p:cNvPr>
          <p:cNvGrpSpPr/>
          <p:nvPr/>
        </p:nvGrpSpPr>
        <p:grpSpPr>
          <a:xfrm>
            <a:off x="4334669" y="1828873"/>
            <a:ext cx="3513483" cy="4500906"/>
            <a:chOff x="4432852" y="1182757"/>
            <a:chExt cx="3513483" cy="5852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D309DE-4333-FB20-A767-AAF7AC09070B}"/>
                </a:ext>
              </a:extLst>
            </p:cNvPr>
            <p:cNvSpPr/>
            <p:nvPr/>
          </p:nvSpPr>
          <p:spPr>
            <a:xfrm>
              <a:off x="4432853" y="1182757"/>
              <a:ext cx="3513482" cy="5333404"/>
            </a:xfrm>
            <a:prstGeom prst="rect">
              <a:avLst/>
            </a:prstGeom>
            <a:solidFill>
              <a:srgbClr val="0060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C14DCB-04C8-D68C-2747-7E302A5C6A1E}"/>
                </a:ext>
              </a:extLst>
            </p:cNvPr>
            <p:cNvSpPr txBox="1"/>
            <p:nvPr/>
          </p:nvSpPr>
          <p:spPr>
            <a:xfrm>
              <a:off x="4525193" y="1317476"/>
              <a:ext cx="3328401" cy="75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GROWING A SKILLED WORKFORCE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4D08A7-7CEF-265D-9154-E7BF5E22E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5595" y="2142492"/>
              <a:ext cx="3328401" cy="68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F3E64A-FE35-B96E-6353-4E69FD8765DD}"/>
                </a:ext>
              </a:extLst>
            </p:cNvPr>
            <p:cNvSpPr txBox="1"/>
            <p:nvPr/>
          </p:nvSpPr>
          <p:spPr>
            <a:xfrm>
              <a:off x="4432852" y="2250564"/>
              <a:ext cx="3513483" cy="478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Attract and develop the next generation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Expand entry pathways into industry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Deliver industry-leading standards, qualifications and competence assurance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Help employers retain and upskill a flexible and transferable workforce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Broaden access to training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268DA5-C7AE-6009-9081-52992AB4381A}"/>
              </a:ext>
            </a:extLst>
          </p:cNvPr>
          <p:cNvGrpSpPr/>
          <p:nvPr/>
        </p:nvGrpSpPr>
        <p:grpSpPr>
          <a:xfrm>
            <a:off x="8117915" y="1821436"/>
            <a:ext cx="3634777" cy="4117343"/>
            <a:chOff x="8324626" y="1182757"/>
            <a:chExt cx="3520795" cy="506659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2E4AF6-B567-A33A-837E-765592216A8C}"/>
                </a:ext>
              </a:extLst>
            </p:cNvPr>
            <p:cNvSpPr/>
            <p:nvPr/>
          </p:nvSpPr>
          <p:spPr>
            <a:xfrm>
              <a:off x="8324626" y="1182757"/>
              <a:ext cx="3513482" cy="5066591"/>
            </a:xfrm>
            <a:prstGeom prst="rect">
              <a:avLst/>
            </a:prstGeom>
            <a:solidFill>
              <a:srgbClr val="D51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8043EF-3135-4BA1-9CD5-2ED5FDCA7329}"/>
                </a:ext>
              </a:extLst>
            </p:cNvPr>
            <p:cNvSpPr txBox="1"/>
            <p:nvPr/>
          </p:nvSpPr>
          <p:spPr>
            <a:xfrm>
              <a:off x="8324626" y="1309987"/>
              <a:ext cx="3520795" cy="72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SUPPORTING INDUSTRY IN TRANSITION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3D8472-B298-1323-789D-233326107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777" y="2095403"/>
              <a:ext cx="3328401" cy="685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05F07F-D89B-17B7-BB95-9C2A7788D013}"/>
                </a:ext>
              </a:extLst>
            </p:cNvPr>
            <p:cNvSpPr txBox="1"/>
            <p:nvPr/>
          </p:nvSpPr>
          <p:spPr>
            <a:xfrm>
              <a:off x="8324626" y="2238570"/>
              <a:ext cx="3520795" cy="400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Prepare the workforce for net zero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Identify emerging industry trends and longer-term skills needs 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Bridge the digital skills gap to drive innovation and productivity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Evolve the remit of the ECITB to respond to the changing landscape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Export ECITB products and services to establish a global standard for safety and skills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05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FB78-0426-B4DF-94FB-971744E2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Strategy period KPIs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A4BE8-6B26-C9CE-651A-25B2ACF2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533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ECITB.org.uk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F9D9-D9E5-8770-3710-2762D80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rgbClr val="0A54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0A548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DC05A9-E5FA-D80D-2FEE-071C43C89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9313"/>
              </p:ext>
            </p:extLst>
          </p:nvPr>
        </p:nvGraphicFramePr>
        <p:xfrm>
          <a:off x="1128281" y="1861604"/>
          <a:ext cx="9873271" cy="25635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418726">
                  <a:extLst>
                    <a:ext uri="{9D8B030D-6E8A-4147-A177-3AD203B41FA5}">
                      <a16:colId xmlns:a16="http://schemas.microsoft.com/office/drawing/2014/main" val="475173414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243256498"/>
                    </a:ext>
                  </a:extLst>
                </a:gridCol>
                <a:gridCol w="743356">
                  <a:extLst>
                    <a:ext uri="{9D8B030D-6E8A-4147-A177-3AD203B41FA5}">
                      <a16:colId xmlns:a16="http://schemas.microsoft.com/office/drawing/2014/main" val="212390159"/>
                    </a:ext>
                  </a:extLst>
                </a:gridCol>
                <a:gridCol w="821022">
                  <a:extLst>
                    <a:ext uri="{9D8B030D-6E8A-4147-A177-3AD203B41FA5}">
                      <a16:colId xmlns:a16="http://schemas.microsoft.com/office/drawing/2014/main" val="1194248295"/>
                    </a:ext>
                  </a:extLst>
                </a:gridCol>
                <a:gridCol w="821022">
                  <a:extLst>
                    <a:ext uri="{9D8B030D-6E8A-4147-A177-3AD203B41FA5}">
                      <a16:colId xmlns:a16="http://schemas.microsoft.com/office/drawing/2014/main" val="2096494169"/>
                    </a:ext>
                  </a:extLst>
                </a:gridCol>
              </a:tblGrid>
              <a:tr h="71157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KPI</a:t>
                      </a:r>
                      <a:endParaRPr lang="en-GB" sz="14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 Actuals (baseline)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target 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actuals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accent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 target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84521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levy-paying companies receiving grant</a:t>
                      </a:r>
                      <a:endParaRPr lang="en-GB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95%</a:t>
                      </a:r>
                      <a:endParaRPr lang="en-GB" sz="14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94.2%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90%*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767636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non-levy payers receiving grant</a:t>
                      </a:r>
                      <a:endParaRPr lang="en-GB" sz="1400" b="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60%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84%**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2023626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ECITB grant spend on craft and technical training</a:t>
                      </a:r>
                      <a:endParaRPr lang="en-GB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73%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&gt;70%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078658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ECITB-supported apprenticeship starts</a:t>
                      </a:r>
                      <a:endParaRPr lang="en-GB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820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750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1500***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258782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ECITB-approved providers achieving audit grade 1 or 2</a:t>
                      </a:r>
                      <a:endParaRPr lang="en-GB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81%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80%</a:t>
                      </a:r>
                      <a:endParaRPr lang="en-GB" sz="1400" kern="120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493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95D761-E03B-FC9C-EB77-65646668B5FA}"/>
              </a:ext>
            </a:extLst>
          </p:cNvPr>
          <p:cNvSpPr txBox="1"/>
          <p:nvPr/>
        </p:nvSpPr>
        <p:spPr>
          <a:xfrm>
            <a:off x="1079354" y="5470201"/>
            <a:ext cx="2922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*** ECITB-supported new entrants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64BA7-C998-6AF5-7538-B7562DF11AC7}"/>
              </a:ext>
            </a:extLst>
          </p:cNvPr>
          <p:cNvSpPr txBox="1"/>
          <p:nvPr/>
        </p:nvSpPr>
        <p:spPr>
          <a:xfrm>
            <a:off x="1079354" y="5193202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** Non-levy and &lt;£100k levy payers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EA782-E573-22F4-ADD9-84B8F0442BB4}"/>
              </a:ext>
            </a:extLst>
          </p:cNvPr>
          <p:cNvSpPr txBox="1"/>
          <p:nvPr/>
        </p:nvSpPr>
        <p:spPr>
          <a:xfrm>
            <a:off x="1079354" y="4717493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Adjustments for 2024:</a:t>
            </a:r>
          </a:p>
          <a:p>
            <a:r>
              <a:rPr lang="en-GB" sz="1200" i="1" dirty="0">
                <a:latin typeface="Verdana" panose="020B0604030504040204" pitchFamily="34" charset="0"/>
                <a:ea typeface="Verdana" panose="020B0604030504040204" pitchFamily="34" charset="0"/>
              </a:rPr>
              <a:t>*% in-scope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6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FB78-0426-B4DF-94FB-971744E2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Customer Satisfaction KPIs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A4BE8-6B26-C9CE-651A-25B2ACF2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533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ECITB.org.uk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F9D9-D9E5-8770-3710-2762D80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rgbClr val="0A54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0A548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DC05A9-E5FA-D80D-2FEE-071C43C89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2189"/>
              </p:ext>
            </p:extLst>
          </p:nvPr>
        </p:nvGraphicFramePr>
        <p:xfrm>
          <a:off x="880893" y="1627101"/>
          <a:ext cx="10021568" cy="412088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392103">
                  <a:extLst>
                    <a:ext uri="{9D8B030D-6E8A-4147-A177-3AD203B41FA5}">
                      <a16:colId xmlns:a16="http://schemas.microsoft.com/office/drawing/2014/main" val="475173414"/>
                    </a:ext>
                  </a:extLst>
                </a:gridCol>
                <a:gridCol w="1195491">
                  <a:extLst>
                    <a:ext uri="{9D8B030D-6E8A-4147-A177-3AD203B41FA5}">
                      <a16:colId xmlns:a16="http://schemas.microsoft.com/office/drawing/2014/main" val="243256498"/>
                    </a:ext>
                  </a:extLst>
                </a:gridCol>
                <a:gridCol w="767266">
                  <a:extLst>
                    <a:ext uri="{9D8B030D-6E8A-4147-A177-3AD203B41FA5}">
                      <a16:colId xmlns:a16="http://schemas.microsoft.com/office/drawing/2014/main" val="212390159"/>
                    </a:ext>
                  </a:extLst>
                </a:gridCol>
                <a:gridCol w="833354">
                  <a:extLst>
                    <a:ext uri="{9D8B030D-6E8A-4147-A177-3AD203B41FA5}">
                      <a16:colId xmlns:a16="http://schemas.microsoft.com/office/drawing/2014/main" val="1194248295"/>
                    </a:ext>
                  </a:extLst>
                </a:gridCol>
                <a:gridCol w="833354">
                  <a:extLst>
                    <a:ext uri="{9D8B030D-6E8A-4147-A177-3AD203B41FA5}">
                      <a16:colId xmlns:a16="http://schemas.microsoft.com/office/drawing/2014/main" val="2096494169"/>
                    </a:ext>
                  </a:extLst>
                </a:gridCol>
              </a:tblGrid>
              <a:tr h="71157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KPI</a:t>
                      </a:r>
                      <a:endParaRPr lang="en-GB" sz="14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 Actuals (baseline)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target 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actuals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 dirty="0">
                          <a:solidFill>
                            <a:schemeClr val="accent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 target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84521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and other stakeholders supportive of ECITB work to prepare industry workforce for Net Zero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&gt;65%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5767636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and other stakeholders who say ECITB is positively influencing skills policy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&gt;65%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2023626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who say ECITB is positively influencing diversity and inclusion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Employers 48%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Stakeholders 32% 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&gt;50%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9078658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reporting that ECITB support has helped address skills shortages and gaps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&gt;60%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4258782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and other stakeholders who say they value ECITB’s labour market intelligence 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&gt;70%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4493017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who use ECITB products say they meet their needs 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&gt;90%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4664742"/>
                  </a:ext>
                </a:extLst>
              </a:tr>
              <a:tr h="3263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Percentage of employers satisfied with the quality, accessibility and affordability of training and assessment </a:t>
                      </a:r>
                      <a:endParaRPr lang="en-GB" sz="1200" b="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88% (in 2021)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&gt;90%</a:t>
                      </a:r>
                      <a:endParaRPr lang="en-GB" sz="1200" kern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&gt;90%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985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8537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ECITB">
      <a:dk1>
        <a:srgbClr val="03558C"/>
      </a:dk1>
      <a:lt1>
        <a:srgbClr val="FFFFFF"/>
      </a:lt1>
      <a:dk2>
        <a:srgbClr val="253360"/>
      </a:dk2>
      <a:lt2>
        <a:srgbClr val="D4D1CF"/>
      </a:lt2>
      <a:accent1>
        <a:srgbClr val="0A548B"/>
      </a:accent1>
      <a:accent2>
        <a:srgbClr val="7A329A"/>
      </a:accent2>
      <a:accent3>
        <a:srgbClr val="D51668"/>
      </a:accent3>
      <a:accent4>
        <a:srgbClr val="FD6C35"/>
      </a:accent4>
      <a:accent5>
        <a:srgbClr val="E2211C"/>
      </a:accent5>
      <a:accent6>
        <a:srgbClr val="005F69"/>
      </a:accent6>
      <a:hlink>
        <a:srgbClr val="36B4E5"/>
      </a:hlink>
      <a:folHlink>
        <a:srgbClr val="36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ITB PPT Presentation template 2019" id="{0FA6EEA4-A0EE-4848-B925-9D322584B7F5}" vid="{4CFF6B25-AD73-41D7-B812-3C816BF38AAF}"/>
    </a:ext>
  </a:extLst>
</a:theme>
</file>

<file path=ppt/theme/theme2.xml><?xml version="1.0" encoding="utf-8"?>
<a:theme xmlns:a="http://schemas.openxmlformats.org/drawingml/2006/main" name="1_Basis">
  <a:themeElements>
    <a:clrScheme name="ECITB">
      <a:dk1>
        <a:srgbClr val="03558C"/>
      </a:dk1>
      <a:lt1>
        <a:srgbClr val="FFFFFF"/>
      </a:lt1>
      <a:dk2>
        <a:srgbClr val="253360"/>
      </a:dk2>
      <a:lt2>
        <a:srgbClr val="D4D1CF"/>
      </a:lt2>
      <a:accent1>
        <a:srgbClr val="0A548B"/>
      </a:accent1>
      <a:accent2>
        <a:srgbClr val="7A329A"/>
      </a:accent2>
      <a:accent3>
        <a:srgbClr val="D51668"/>
      </a:accent3>
      <a:accent4>
        <a:srgbClr val="FD6C35"/>
      </a:accent4>
      <a:accent5>
        <a:srgbClr val="E2211C"/>
      </a:accent5>
      <a:accent6>
        <a:srgbClr val="005F69"/>
      </a:accent6>
      <a:hlink>
        <a:srgbClr val="36B4E5"/>
      </a:hlink>
      <a:folHlink>
        <a:srgbClr val="36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ith corp slides Nov 23" id="{AA37DB4D-835B-4F90-AE1A-F80F48F0A16D}" vid="{FB4E5479-C5A1-484B-ACB7-6D171BAFB58A}"/>
    </a:ext>
  </a:extLst>
</a:theme>
</file>

<file path=ppt/theme/theme3.xml><?xml version="1.0" encoding="utf-8"?>
<a:theme xmlns:a="http://schemas.openxmlformats.org/drawingml/2006/main" name="Office Theme">
  <a:themeElements>
    <a:clrScheme name="GCF">
      <a:dk1>
        <a:srgbClr val="000000"/>
      </a:dk1>
      <a:lt1>
        <a:srgbClr val="FFFFFF"/>
      </a:lt1>
      <a:dk2>
        <a:srgbClr val="545155"/>
      </a:dk2>
      <a:lt2>
        <a:srgbClr val="D4D1CF"/>
      </a:lt2>
      <a:accent1>
        <a:srgbClr val="CC5416"/>
      </a:accent1>
      <a:accent2>
        <a:srgbClr val="799DD3"/>
      </a:accent2>
      <a:accent3>
        <a:srgbClr val="EB99A9"/>
      </a:accent3>
      <a:accent4>
        <a:srgbClr val="AF292E"/>
      </a:accent4>
      <a:accent5>
        <a:srgbClr val="545155"/>
      </a:accent5>
      <a:accent6>
        <a:srgbClr val="9AA2A2"/>
      </a:accent6>
      <a:hlink>
        <a:srgbClr val="CC5416"/>
      </a:hlink>
      <a:folHlink>
        <a:srgbClr val="9AA2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CF">
      <a:dk1>
        <a:srgbClr val="000000"/>
      </a:dk1>
      <a:lt1>
        <a:srgbClr val="FFFFFF"/>
      </a:lt1>
      <a:dk2>
        <a:srgbClr val="545155"/>
      </a:dk2>
      <a:lt2>
        <a:srgbClr val="D4D1CF"/>
      </a:lt2>
      <a:accent1>
        <a:srgbClr val="CC5416"/>
      </a:accent1>
      <a:accent2>
        <a:srgbClr val="799DD3"/>
      </a:accent2>
      <a:accent3>
        <a:srgbClr val="EB99A9"/>
      </a:accent3>
      <a:accent4>
        <a:srgbClr val="AF292E"/>
      </a:accent4>
      <a:accent5>
        <a:srgbClr val="545155"/>
      </a:accent5>
      <a:accent6>
        <a:srgbClr val="9AA2A2"/>
      </a:accent6>
      <a:hlink>
        <a:srgbClr val="CC5416"/>
      </a:hlink>
      <a:folHlink>
        <a:srgbClr val="9AA2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ECITB PPT Presentation template 2019</Template>
  <TotalTime>413</TotalTime>
  <Words>3054</Words>
  <Application>Microsoft Office PowerPoint</Application>
  <PresentationFormat>Widescreen</PresentationFormat>
  <Paragraphs>512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Arial,Sans-Serif</vt:lpstr>
      <vt:lpstr>Calibri</vt:lpstr>
      <vt:lpstr>Corbel</vt:lpstr>
      <vt:lpstr>Segoe UI</vt:lpstr>
      <vt:lpstr>Symbol</vt:lpstr>
      <vt:lpstr>Verdana</vt:lpstr>
      <vt:lpstr>Wingdings</vt:lpstr>
      <vt:lpstr>Basis</vt:lpstr>
      <vt:lpstr>1_Basis</vt:lpstr>
      <vt:lpstr>ECITB National Forum</vt:lpstr>
      <vt:lpstr>Agenda</vt:lpstr>
      <vt:lpstr>PowerPoint Presentation</vt:lpstr>
      <vt:lpstr>Engineering construction</vt:lpstr>
      <vt:lpstr>Demand across the UK</vt:lpstr>
      <vt:lpstr>PowerPoint Presentation</vt:lpstr>
      <vt:lpstr>2023-25 Strategic Objectives</vt:lpstr>
      <vt:lpstr>Strategy period KPIs</vt:lpstr>
      <vt:lpstr>Customer Satisfaction KPIs</vt:lpstr>
      <vt:lpstr>PowerPoint Presentation</vt:lpstr>
      <vt:lpstr>PowerPoint Presentation</vt:lpstr>
      <vt:lpstr>PowerPoint Presentation</vt:lpstr>
      <vt:lpstr>What did we plan to do during the strategy period?</vt:lpstr>
      <vt:lpstr>PowerPoint Presentation</vt:lpstr>
      <vt:lpstr>Reserves 2024-26</vt:lpstr>
      <vt:lpstr>Grant vs Charitable Spend</vt:lpstr>
      <vt:lpstr>Priorities for 2024</vt:lpstr>
      <vt:lpstr>PowerPoint Presentation</vt:lpstr>
      <vt:lpstr>Background</vt:lpstr>
      <vt:lpstr>Tool visuals</vt:lpstr>
      <vt:lpstr>Widening skills gap</vt:lpstr>
      <vt:lpstr>PowerPoint Presentation</vt:lpstr>
      <vt:lpstr>Career Motivations research   Inspiring Directions published today </vt:lpstr>
      <vt:lpstr>Background</vt:lpstr>
      <vt:lpstr>Careers Anchors and Motivating Factors</vt:lpstr>
      <vt:lpstr>Industry Perception</vt:lpstr>
      <vt:lpstr>Recommendations</vt:lpstr>
      <vt:lpstr>PowerPoint Presentation</vt:lpstr>
      <vt:lpstr>Background to the 2023 CSS</vt:lpstr>
      <vt:lpstr>Respondent profiles</vt:lpstr>
      <vt:lpstr>CSS Key performance indicators</vt:lpstr>
      <vt:lpstr>Satisfaction levels</vt:lpstr>
      <vt:lpstr>ECITB’s Strategic added value</vt:lpstr>
      <vt:lpstr>Areas for improvement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Arial Bold 45</dc:title>
  <dc:subject>Add subject</dc:subject>
  <dc:creator>David Nash</dc:creator>
  <cp:keywords>Add keywords;ECITB;6.4780</cp:keywords>
  <cp:lastModifiedBy>Penny Wilkinson</cp:lastModifiedBy>
  <cp:revision>146</cp:revision>
  <cp:lastPrinted>2024-02-21T09:30:03Z</cp:lastPrinted>
  <dcterms:created xsi:type="dcterms:W3CDTF">2019-10-30T12:24:56Z</dcterms:created>
  <dcterms:modified xsi:type="dcterms:W3CDTF">2024-02-21T12:19:44Z</dcterms:modified>
  <cp:category>ECITB</cp:category>
</cp:coreProperties>
</file>